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56" r:id="rId3"/>
    <p:sldId id="257" r:id="rId4"/>
  </p:sldIdLst>
  <p:sldSz cx="6858000" cy="9906000" type="A4"/>
  <p:notesSz cx="673576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BBAB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25" d="100"/>
          <a:sy n="125" d="100"/>
        </p:scale>
        <p:origin x="696" y="-451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FF608F4-55D8-42F8-B91F-BECD77F81256}" type="datetimeFigureOut">
              <a:rPr kumimoji="1" lang="ja-JP" altLang="en-US" smtClean="0"/>
              <a:t>2023/9/26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3F235E-79CA-4351-AF1A-4047F199BEB6}" type="slidenum">
              <a:rPr kumimoji="1" lang="ja-JP" altLang="en-US" smtClean="0"/>
              <a:t>‹#›</a:t>
            </a:fld>
            <a:endParaRPr kumimoji="1" lang="ja-JP" altLang="en-US"/>
          </a:p>
        </p:txBody>
      </p:sp>
    </p:spTree>
    <p:extLst>
      <p:ext uri="{BB962C8B-B14F-4D97-AF65-F5344CB8AC3E}">
        <p14:creationId xmlns:p14="http://schemas.microsoft.com/office/powerpoint/2010/main" val="3210656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FF608F4-55D8-42F8-B91F-BECD77F81256}" type="datetimeFigureOut">
              <a:rPr kumimoji="1" lang="ja-JP" altLang="en-US" smtClean="0"/>
              <a:t>2023/9/26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3F235E-79CA-4351-AF1A-4047F199BEB6}" type="slidenum">
              <a:rPr kumimoji="1" lang="ja-JP" altLang="en-US" smtClean="0"/>
              <a:t>‹#›</a:t>
            </a:fld>
            <a:endParaRPr kumimoji="1" lang="ja-JP" altLang="en-US"/>
          </a:p>
        </p:txBody>
      </p:sp>
    </p:spTree>
    <p:extLst>
      <p:ext uri="{BB962C8B-B14F-4D97-AF65-F5344CB8AC3E}">
        <p14:creationId xmlns:p14="http://schemas.microsoft.com/office/powerpoint/2010/main" val="1034134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FF608F4-55D8-42F8-B91F-BECD77F81256}" type="datetimeFigureOut">
              <a:rPr kumimoji="1" lang="ja-JP" altLang="en-US" smtClean="0"/>
              <a:t>2023/9/26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3F235E-79CA-4351-AF1A-4047F199BEB6}" type="slidenum">
              <a:rPr kumimoji="1" lang="ja-JP" altLang="en-US" smtClean="0"/>
              <a:t>‹#›</a:t>
            </a:fld>
            <a:endParaRPr kumimoji="1" lang="ja-JP" altLang="en-US"/>
          </a:p>
        </p:txBody>
      </p:sp>
    </p:spTree>
    <p:extLst>
      <p:ext uri="{BB962C8B-B14F-4D97-AF65-F5344CB8AC3E}">
        <p14:creationId xmlns:p14="http://schemas.microsoft.com/office/powerpoint/2010/main" val="22221666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BF5F63C-9C26-477D-B7FD-97C151FBE7D9}" type="datetimeFigureOut">
              <a:rPr kumimoji="1" lang="ja-JP" altLang="en-US" smtClean="0"/>
              <a:t>2023/9/26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4B95B9-E0CB-44BA-AE59-45951B4C3978}" type="slidenum">
              <a:rPr kumimoji="1" lang="ja-JP" altLang="en-US" smtClean="0"/>
              <a:t>‹#›</a:t>
            </a:fld>
            <a:endParaRPr kumimoji="1" lang="ja-JP" altLang="en-US"/>
          </a:p>
        </p:txBody>
      </p:sp>
    </p:spTree>
    <p:extLst>
      <p:ext uri="{BB962C8B-B14F-4D97-AF65-F5344CB8AC3E}">
        <p14:creationId xmlns:p14="http://schemas.microsoft.com/office/powerpoint/2010/main" val="29035725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BF5F63C-9C26-477D-B7FD-97C151FBE7D9}" type="datetimeFigureOut">
              <a:rPr kumimoji="1" lang="ja-JP" altLang="en-US" smtClean="0"/>
              <a:t>2023/9/26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4B95B9-E0CB-44BA-AE59-45951B4C3978}" type="slidenum">
              <a:rPr kumimoji="1" lang="ja-JP" altLang="en-US" smtClean="0"/>
              <a:t>‹#›</a:t>
            </a:fld>
            <a:endParaRPr kumimoji="1" lang="ja-JP" altLang="en-US"/>
          </a:p>
        </p:txBody>
      </p:sp>
    </p:spTree>
    <p:extLst>
      <p:ext uri="{BB962C8B-B14F-4D97-AF65-F5344CB8AC3E}">
        <p14:creationId xmlns:p14="http://schemas.microsoft.com/office/powerpoint/2010/main" val="6208645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BF5F63C-9C26-477D-B7FD-97C151FBE7D9}" type="datetimeFigureOut">
              <a:rPr kumimoji="1" lang="ja-JP" altLang="en-US" smtClean="0"/>
              <a:t>2023/9/26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4B95B9-E0CB-44BA-AE59-45951B4C3978}" type="slidenum">
              <a:rPr kumimoji="1" lang="ja-JP" altLang="en-US" smtClean="0"/>
              <a:t>‹#›</a:t>
            </a:fld>
            <a:endParaRPr kumimoji="1" lang="ja-JP" altLang="en-US"/>
          </a:p>
        </p:txBody>
      </p:sp>
    </p:spTree>
    <p:extLst>
      <p:ext uri="{BB962C8B-B14F-4D97-AF65-F5344CB8AC3E}">
        <p14:creationId xmlns:p14="http://schemas.microsoft.com/office/powerpoint/2010/main" val="22294586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BF5F63C-9C26-477D-B7FD-97C151FBE7D9}" type="datetimeFigureOut">
              <a:rPr kumimoji="1" lang="ja-JP" altLang="en-US" smtClean="0"/>
              <a:t>2023/9/26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B4B95B9-E0CB-44BA-AE59-45951B4C3978}" type="slidenum">
              <a:rPr kumimoji="1" lang="ja-JP" altLang="en-US" smtClean="0"/>
              <a:t>‹#›</a:t>
            </a:fld>
            <a:endParaRPr kumimoji="1" lang="ja-JP" altLang="en-US"/>
          </a:p>
        </p:txBody>
      </p:sp>
    </p:spTree>
    <p:extLst>
      <p:ext uri="{BB962C8B-B14F-4D97-AF65-F5344CB8AC3E}">
        <p14:creationId xmlns:p14="http://schemas.microsoft.com/office/powerpoint/2010/main" val="20647550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BF5F63C-9C26-477D-B7FD-97C151FBE7D9}" type="datetimeFigureOut">
              <a:rPr kumimoji="1" lang="ja-JP" altLang="en-US" smtClean="0"/>
              <a:t>2023/9/26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B4B95B9-E0CB-44BA-AE59-45951B4C3978}" type="slidenum">
              <a:rPr kumimoji="1" lang="ja-JP" altLang="en-US" smtClean="0"/>
              <a:t>‹#›</a:t>
            </a:fld>
            <a:endParaRPr kumimoji="1" lang="ja-JP" altLang="en-US"/>
          </a:p>
        </p:txBody>
      </p:sp>
    </p:spTree>
    <p:extLst>
      <p:ext uri="{BB962C8B-B14F-4D97-AF65-F5344CB8AC3E}">
        <p14:creationId xmlns:p14="http://schemas.microsoft.com/office/powerpoint/2010/main" val="20616363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BF5F63C-9C26-477D-B7FD-97C151FBE7D9}" type="datetimeFigureOut">
              <a:rPr kumimoji="1" lang="ja-JP" altLang="en-US" smtClean="0"/>
              <a:t>2023/9/26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B4B95B9-E0CB-44BA-AE59-45951B4C3978}" type="slidenum">
              <a:rPr kumimoji="1" lang="ja-JP" altLang="en-US" smtClean="0"/>
              <a:t>‹#›</a:t>
            </a:fld>
            <a:endParaRPr kumimoji="1" lang="ja-JP" altLang="en-US"/>
          </a:p>
        </p:txBody>
      </p:sp>
    </p:spTree>
    <p:extLst>
      <p:ext uri="{BB962C8B-B14F-4D97-AF65-F5344CB8AC3E}">
        <p14:creationId xmlns:p14="http://schemas.microsoft.com/office/powerpoint/2010/main" val="12164132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BF5F63C-9C26-477D-B7FD-97C151FBE7D9}" type="datetimeFigureOut">
              <a:rPr kumimoji="1" lang="ja-JP" altLang="en-US" smtClean="0"/>
              <a:t>2023/9/26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B4B95B9-E0CB-44BA-AE59-45951B4C3978}" type="slidenum">
              <a:rPr kumimoji="1" lang="ja-JP" altLang="en-US" smtClean="0"/>
              <a:t>‹#›</a:t>
            </a:fld>
            <a:endParaRPr kumimoji="1" lang="ja-JP" altLang="en-US"/>
          </a:p>
        </p:txBody>
      </p:sp>
    </p:spTree>
    <p:extLst>
      <p:ext uri="{BB962C8B-B14F-4D97-AF65-F5344CB8AC3E}">
        <p14:creationId xmlns:p14="http://schemas.microsoft.com/office/powerpoint/2010/main" val="31341292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BF5F63C-9C26-477D-B7FD-97C151FBE7D9}" type="datetimeFigureOut">
              <a:rPr kumimoji="1" lang="ja-JP" altLang="en-US" smtClean="0"/>
              <a:t>2023/9/26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B4B95B9-E0CB-44BA-AE59-45951B4C3978}" type="slidenum">
              <a:rPr kumimoji="1" lang="ja-JP" altLang="en-US" smtClean="0"/>
              <a:t>‹#›</a:t>
            </a:fld>
            <a:endParaRPr kumimoji="1" lang="ja-JP" altLang="en-US"/>
          </a:p>
        </p:txBody>
      </p:sp>
    </p:spTree>
    <p:extLst>
      <p:ext uri="{BB962C8B-B14F-4D97-AF65-F5344CB8AC3E}">
        <p14:creationId xmlns:p14="http://schemas.microsoft.com/office/powerpoint/2010/main" val="3779987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FF608F4-55D8-42F8-B91F-BECD77F81256}" type="datetimeFigureOut">
              <a:rPr kumimoji="1" lang="ja-JP" altLang="en-US" smtClean="0"/>
              <a:t>2023/9/26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3F235E-79CA-4351-AF1A-4047F199BEB6}" type="slidenum">
              <a:rPr kumimoji="1" lang="ja-JP" altLang="en-US" smtClean="0"/>
              <a:t>‹#›</a:t>
            </a:fld>
            <a:endParaRPr kumimoji="1" lang="ja-JP" altLang="en-US"/>
          </a:p>
        </p:txBody>
      </p:sp>
    </p:spTree>
    <p:extLst>
      <p:ext uri="{BB962C8B-B14F-4D97-AF65-F5344CB8AC3E}">
        <p14:creationId xmlns:p14="http://schemas.microsoft.com/office/powerpoint/2010/main" val="35541405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BF5F63C-9C26-477D-B7FD-97C151FBE7D9}" type="datetimeFigureOut">
              <a:rPr kumimoji="1" lang="ja-JP" altLang="en-US" smtClean="0"/>
              <a:t>2023/9/26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B4B95B9-E0CB-44BA-AE59-45951B4C3978}" type="slidenum">
              <a:rPr kumimoji="1" lang="ja-JP" altLang="en-US" smtClean="0"/>
              <a:t>‹#›</a:t>
            </a:fld>
            <a:endParaRPr kumimoji="1" lang="ja-JP" altLang="en-US"/>
          </a:p>
        </p:txBody>
      </p:sp>
    </p:spTree>
    <p:extLst>
      <p:ext uri="{BB962C8B-B14F-4D97-AF65-F5344CB8AC3E}">
        <p14:creationId xmlns:p14="http://schemas.microsoft.com/office/powerpoint/2010/main" val="27260081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BF5F63C-9C26-477D-B7FD-97C151FBE7D9}" type="datetimeFigureOut">
              <a:rPr kumimoji="1" lang="ja-JP" altLang="en-US" smtClean="0"/>
              <a:t>2023/9/26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4B95B9-E0CB-44BA-AE59-45951B4C3978}" type="slidenum">
              <a:rPr kumimoji="1" lang="ja-JP" altLang="en-US" smtClean="0"/>
              <a:t>‹#›</a:t>
            </a:fld>
            <a:endParaRPr kumimoji="1" lang="ja-JP" altLang="en-US"/>
          </a:p>
        </p:txBody>
      </p:sp>
    </p:spTree>
    <p:extLst>
      <p:ext uri="{BB962C8B-B14F-4D97-AF65-F5344CB8AC3E}">
        <p14:creationId xmlns:p14="http://schemas.microsoft.com/office/powerpoint/2010/main" val="26835464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73264"/>
            <a:ext cx="3357563" cy="1220822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BF5F63C-9C26-477D-B7FD-97C151FBE7D9}" type="datetimeFigureOut">
              <a:rPr kumimoji="1" lang="ja-JP" altLang="en-US" smtClean="0"/>
              <a:t>2023/9/26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4B95B9-E0CB-44BA-AE59-45951B4C3978}" type="slidenum">
              <a:rPr kumimoji="1" lang="ja-JP" altLang="en-US" smtClean="0"/>
              <a:t>‹#›</a:t>
            </a:fld>
            <a:endParaRPr kumimoji="1" lang="ja-JP" altLang="en-US"/>
          </a:p>
        </p:txBody>
      </p:sp>
    </p:spTree>
    <p:extLst>
      <p:ext uri="{BB962C8B-B14F-4D97-AF65-F5344CB8AC3E}">
        <p14:creationId xmlns:p14="http://schemas.microsoft.com/office/powerpoint/2010/main" val="2745240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FF608F4-55D8-42F8-B91F-BECD77F81256}" type="datetimeFigureOut">
              <a:rPr kumimoji="1" lang="ja-JP" altLang="en-US" smtClean="0"/>
              <a:t>2023/9/26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3F235E-79CA-4351-AF1A-4047F199BEB6}" type="slidenum">
              <a:rPr kumimoji="1" lang="ja-JP" altLang="en-US" smtClean="0"/>
              <a:t>‹#›</a:t>
            </a:fld>
            <a:endParaRPr kumimoji="1" lang="ja-JP" altLang="en-US"/>
          </a:p>
        </p:txBody>
      </p:sp>
    </p:spTree>
    <p:extLst>
      <p:ext uri="{BB962C8B-B14F-4D97-AF65-F5344CB8AC3E}">
        <p14:creationId xmlns:p14="http://schemas.microsoft.com/office/powerpoint/2010/main" val="1986288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FF608F4-55D8-42F8-B91F-BECD77F81256}" type="datetimeFigureOut">
              <a:rPr kumimoji="1" lang="ja-JP" altLang="en-US" smtClean="0"/>
              <a:t>2023/9/26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43F235E-79CA-4351-AF1A-4047F199BEB6}" type="slidenum">
              <a:rPr kumimoji="1" lang="ja-JP" altLang="en-US" smtClean="0"/>
              <a:t>‹#›</a:t>
            </a:fld>
            <a:endParaRPr kumimoji="1" lang="ja-JP" altLang="en-US"/>
          </a:p>
        </p:txBody>
      </p:sp>
    </p:spTree>
    <p:extLst>
      <p:ext uri="{BB962C8B-B14F-4D97-AF65-F5344CB8AC3E}">
        <p14:creationId xmlns:p14="http://schemas.microsoft.com/office/powerpoint/2010/main" val="2996426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FF608F4-55D8-42F8-B91F-BECD77F81256}" type="datetimeFigureOut">
              <a:rPr kumimoji="1" lang="ja-JP" altLang="en-US" smtClean="0"/>
              <a:t>2023/9/26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43F235E-79CA-4351-AF1A-4047F199BEB6}" type="slidenum">
              <a:rPr kumimoji="1" lang="ja-JP" altLang="en-US" smtClean="0"/>
              <a:t>‹#›</a:t>
            </a:fld>
            <a:endParaRPr kumimoji="1" lang="ja-JP" altLang="en-US"/>
          </a:p>
        </p:txBody>
      </p:sp>
    </p:spTree>
    <p:extLst>
      <p:ext uri="{BB962C8B-B14F-4D97-AF65-F5344CB8AC3E}">
        <p14:creationId xmlns:p14="http://schemas.microsoft.com/office/powerpoint/2010/main" val="844668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FF608F4-55D8-42F8-B91F-BECD77F81256}" type="datetimeFigureOut">
              <a:rPr kumimoji="1" lang="ja-JP" altLang="en-US" smtClean="0"/>
              <a:t>2023/9/26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43F235E-79CA-4351-AF1A-4047F199BEB6}" type="slidenum">
              <a:rPr kumimoji="1" lang="ja-JP" altLang="en-US" smtClean="0"/>
              <a:t>‹#›</a:t>
            </a:fld>
            <a:endParaRPr kumimoji="1" lang="ja-JP" altLang="en-US"/>
          </a:p>
        </p:txBody>
      </p:sp>
    </p:spTree>
    <p:extLst>
      <p:ext uri="{BB962C8B-B14F-4D97-AF65-F5344CB8AC3E}">
        <p14:creationId xmlns:p14="http://schemas.microsoft.com/office/powerpoint/2010/main" val="1531942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F608F4-55D8-42F8-B91F-BECD77F81256}" type="datetimeFigureOut">
              <a:rPr kumimoji="1" lang="ja-JP" altLang="en-US" smtClean="0"/>
              <a:t>2023/9/26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43F235E-79CA-4351-AF1A-4047F199BEB6}" type="slidenum">
              <a:rPr kumimoji="1" lang="ja-JP" altLang="en-US" smtClean="0"/>
              <a:t>‹#›</a:t>
            </a:fld>
            <a:endParaRPr kumimoji="1" lang="ja-JP" altLang="en-US"/>
          </a:p>
        </p:txBody>
      </p:sp>
    </p:spTree>
    <p:extLst>
      <p:ext uri="{BB962C8B-B14F-4D97-AF65-F5344CB8AC3E}">
        <p14:creationId xmlns:p14="http://schemas.microsoft.com/office/powerpoint/2010/main" val="2307104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FF608F4-55D8-42F8-B91F-BECD77F81256}" type="datetimeFigureOut">
              <a:rPr kumimoji="1" lang="ja-JP" altLang="en-US" smtClean="0"/>
              <a:t>2023/9/26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43F235E-79CA-4351-AF1A-4047F199BEB6}" type="slidenum">
              <a:rPr kumimoji="1" lang="ja-JP" altLang="en-US" smtClean="0"/>
              <a:t>‹#›</a:t>
            </a:fld>
            <a:endParaRPr kumimoji="1" lang="ja-JP" altLang="en-US"/>
          </a:p>
        </p:txBody>
      </p:sp>
    </p:spTree>
    <p:extLst>
      <p:ext uri="{BB962C8B-B14F-4D97-AF65-F5344CB8AC3E}">
        <p14:creationId xmlns:p14="http://schemas.microsoft.com/office/powerpoint/2010/main" val="2817772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FF608F4-55D8-42F8-B91F-BECD77F81256}" type="datetimeFigureOut">
              <a:rPr kumimoji="1" lang="ja-JP" altLang="en-US" smtClean="0"/>
              <a:t>2023/9/26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43F235E-79CA-4351-AF1A-4047F199BEB6}" type="slidenum">
              <a:rPr kumimoji="1" lang="ja-JP" altLang="en-US" smtClean="0"/>
              <a:t>‹#›</a:t>
            </a:fld>
            <a:endParaRPr kumimoji="1" lang="ja-JP" altLang="en-US"/>
          </a:p>
        </p:txBody>
      </p:sp>
    </p:spTree>
    <p:extLst>
      <p:ext uri="{BB962C8B-B14F-4D97-AF65-F5344CB8AC3E}">
        <p14:creationId xmlns:p14="http://schemas.microsoft.com/office/powerpoint/2010/main" val="3490183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FF608F4-55D8-42F8-B91F-BECD77F81256}" type="datetimeFigureOut">
              <a:rPr kumimoji="1" lang="ja-JP" altLang="en-US" smtClean="0"/>
              <a:t>2023/9/26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43F235E-79CA-4351-AF1A-4047F199BEB6}" type="slidenum">
              <a:rPr kumimoji="1" lang="ja-JP" altLang="en-US" smtClean="0"/>
              <a:t>‹#›</a:t>
            </a:fld>
            <a:endParaRPr kumimoji="1" lang="ja-JP" altLang="en-US"/>
          </a:p>
        </p:txBody>
      </p:sp>
    </p:spTree>
    <p:extLst>
      <p:ext uri="{BB962C8B-B14F-4D97-AF65-F5344CB8AC3E}">
        <p14:creationId xmlns:p14="http://schemas.microsoft.com/office/powerpoint/2010/main" val="19512187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4BF5F63C-9C26-477D-B7FD-97C151FBE7D9}" type="datetimeFigureOut">
              <a:rPr kumimoji="1" lang="ja-JP" altLang="en-US" smtClean="0"/>
              <a:t>2023/9/26</a:t>
            </a:fld>
            <a:endParaRPr kumimoji="1" lang="ja-JP" altLang="en-US"/>
          </a:p>
        </p:txBody>
      </p:sp>
      <p:sp>
        <p:nvSpPr>
          <p:cNvPr id="5" name="フッター プレースホルダー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FB4B95B9-E0CB-44BA-AE59-45951B4C3978}" type="slidenum">
              <a:rPr kumimoji="1" lang="ja-JP" altLang="en-US" smtClean="0"/>
              <a:t>‹#›</a:t>
            </a:fld>
            <a:endParaRPr kumimoji="1" lang="ja-JP" altLang="en-US"/>
          </a:p>
        </p:txBody>
      </p:sp>
    </p:spTree>
    <p:extLst>
      <p:ext uri="{BB962C8B-B14F-4D97-AF65-F5344CB8AC3E}">
        <p14:creationId xmlns:p14="http://schemas.microsoft.com/office/powerpoint/2010/main" val="12994993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637" y="3442540"/>
            <a:ext cx="7327900" cy="4493743"/>
          </a:xfrm>
          <a:prstGeom prst="rect">
            <a:avLst/>
          </a:prstGeom>
        </p:spPr>
      </p:pic>
      <p:sp>
        <p:nvSpPr>
          <p:cNvPr id="15" name="フローチャート: 順次アクセス記憶 14"/>
          <p:cNvSpPr/>
          <p:nvPr/>
        </p:nvSpPr>
        <p:spPr>
          <a:xfrm>
            <a:off x="170048" y="3002115"/>
            <a:ext cx="6482530" cy="1102364"/>
          </a:xfrm>
          <a:prstGeom prst="flowChartMagneticTap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53382" y="365506"/>
            <a:ext cx="6858000" cy="2862322"/>
          </a:xfrm>
          <a:prstGeom prst="rect">
            <a:avLst/>
          </a:prstGeom>
          <a:noFill/>
        </p:spPr>
        <p:txBody>
          <a:bodyPr wrap="square" rtlCol="0">
            <a:spAutoFit/>
          </a:bodyPr>
          <a:lstStyle/>
          <a:p>
            <a:pPr algn="ctr"/>
            <a:r>
              <a:rPr kumimoji="1" lang="ja-JP" altLang="en-US" sz="3800" b="1" dirty="0" smtClean="0">
                <a:ln w="28575">
                  <a:solidFill>
                    <a:schemeClr val="tx1"/>
                  </a:solidFill>
                </a:ln>
                <a:solidFill>
                  <a:srgbClr val="0070C0"/>
                </a:solidFill>
                <a:latin typeface="HGP創英角ﾎﾟｯﾌﾟ体" panose="040B0A00000000000000" pitchFamily="50" charset="-128"/>
                <a:ea typeface="HGP創英角ﾎﾟｯﾌﾟ体" panose="040B0A00000000000000" pitchFamily="50" charset="-128"/>
              </a:rPr>
              <a:t>令和</a:t>
            </a:r>
            <a:r>
              <a:rPr kumimoji="1" lang="en-US" altLang="ja-JP" sz="3800" b="1" dirty="0" smtClean="0">
                <a:ln w="28575">
                  <a:solidFill>
                    <a:schemeClr val="tx1"/>
                  </a:solidFill>
                </a:ln>
                <a:solidFill>
                  <a:srgbClr val="0070C0"/>
                </a:solidFill>
                <a:latin typeface="HGP創英角ﾎﾟｯﾌﾟ体" panose="040B0A00000000000000" pitchFamily="50" charset="-128"/>
                <a:ea typeface="HGP創英角ﾎﾟｯﾌﾟ体" panose="040B0A00000000000000" pitchFamily="50" charset="-128"/>
              </a:rPr>
              <a:t>5</a:t>
            </a:r>
            <a:r>
              <a:rPr kumimoji="1" lang="ja-JP" altLang="en-US" sz="3800" b="1" dirty="0" smtClean="0">
                <a:ln w="28575">
                  <a:solidFill>
                    <a:schemeClr val="tx1"/>
                  </a:solidFill>
                </a:ln>
                <a:solidFill>
                  <a:srgbClr val="0070C0"/>
                </a:solidFill>
                <a:latin typeface="HGP創英角ﾎﾟｯﾌﾟ体" panose="040B0A00000000000000" pitchFamily="50" charset="-128"/>
                <a:ea typeface="HGP創英角ﾎﾟｯﾌﾟ体" panose="040B0A00000000000000" pitchFamily="50" charset="-128"/>
              </a:rPr>
              <a:t>年度食の安全セミナー</a:t>
            </a:r>
            <a:endParaRPr kumimoji="1" lang="en-US" altLang="ja-JP" sz="3800" b="1" dirty="0">
              <a:ln w="28575">
                <a:solidFill>
                  <a:schemeClr val="tx1"/>
                </a:solidFill>
              </a:ln>
              <a:solidFill>
                <a:srgbClr val="0070C0"/>
              </a:solidFill>
              <a:latin typeface="HGP創英角ﾎﾟｯﾌﾟ体" panose="040B0A00000000000000" pitchFamily="50" charset="-128"/>
              <a:ea typeface="HGP創英角ﾎﾟｯﾌﾟ体" panose="040B0A00000000000000" pitchFamily="50" charset="-128"/>
            </a:endParaRPr>
          </a:p>
          <a:p>
            <a:pPr algn="ctr"/>
            <a:r>
              <a:rPr lang="ja-JP" altLang="en-US" sz="1400" dirty="0" smtClean="0">
                <a:latin typeface="HGP創英角ﾎﾟｯﾌﾟ体" panose="040B0A00000000000000" pitchFamily="50" charset="-128"/>
                <a:ea typeface="HGP創英角ﾎﾟｯﾌﾟ体" panose="040B0A00000000000000" pitchFamily="50" charset="-128"/>
              </a:rPr>
              <a:t>（共催）熊本県・くまもと食の安全安心県民会議・消費者庁</a:t>
            </a:r>
            <a:endParaRPr lang="en-US" altLang="ja-JP" sz="1400" dirty="0" smtClean="0">
              <a:latin typeface="HGP創英角ﾎﾟｯﾌﾟ体" panose="040B0A00000000000000" pitchFamily="50" charset="-128"/>
              <a:ea typeface="HGP創英角ﾎﾟｯﾌﾟ体" panose="040B0A00000000000000" pitchFamily="50" charset="-128"/>
            </a:endParaRPr>
          </a:p>
          <a:p>
            <a:endParaRPr lang="en-US" altLang="ja-JP" sz="1200" dirty="0" smtClean="0">
              <a:latin typeface="HGP創英角ﾎﾟｯﾌﾟ体" panose="040B0A00000000000000" pitchFamily="50" charset="-128"/>
              <a:ea typeface="HGP創英角ﾎﾟｯﾌﾟ体" panose="040B0A00000000000000" pitchFamily="50" charset="-128"/>
            </a:endParaRPr>
          </a:p>
          <a:p>
            <a:r>
              <a:rPr lang="ja-JP" altLang="en-US" sz="1200" dirty="0" smtClean="0">
                <a:latin typeface="HGP創英角ﾎﾟｯﾌﾟ体" panose="040B0A00000000000000" pitchFamily="50" charset="-128"/>
                <a:ea typeface="HGP創英角ﾎﾟｯﾌﾟ体" panose="040B0A00000000000000" pitchFamily="50" charset="-128"/>
              </a:rPr>
              <a:t>　</a:t>
            </a:r>
            <a:r>
              <a:rPr lang="ja-JP" altLang="en-US" sz="1600" dirty="0" smtClean="0">
                <a:latin typeface="HGP創英角ﾎﾟｯﾌﾟ体" panose="040B0A00000000000000" pitchFamily="50" charset="-128"/>
                <a:ea typeface="HGP創英角ﾎﾟｯﾌﾟ体" panose="040B0A00000000000000" pitchFamily="50" charset="-128"/>
              </a:rPr>
              <a:t>熊本県、くまもと食の安全安心県民会議及び消費者庁では、県民の皆様に食の安全安心に関する理解を深めていただくため、「</a:t>
            </a:r>
            <a:r>
              <a:rPr lang="ja-JP" altLang="en-US" b="1" dirty="0" smtClean="0">
                <a:latin typeface="HGP創英角ﾎﾟｯﾌﾟ体" panose="040B0A00000000000000" pitchFamily="50" charset="-128"/>
                <a:ea typeface="HGP創英角ﾎﾟｯﾌﾟ体" panose="040B0A00000000000000" pitchFamily="50" charset="-128"/>
              </a:rPr>
              <a:t>食の安全セミナー</a:t>
            </a:r>
            <a:r>
              <a:rPr lang="ja-JP" altLang="en-US" sz="1600" dirty="0" smtClean="0">
                <a:latin typeface="HGP創英角ﾎﾟｯﾌﾟ体" panose="040B0A00000000000000" pitchFamily="50" charset="-128"/>
                <a:ea typeface="HGP創英角ﾎﾟｯﾌﾟ体" panose="040B0A00000000000000" pitchFamily="50" charset="-128"/>
              </a:rPr>
              <a:t>」を</a:t>
            </a:r>
            <a:endParaRPr lang="en-US" altLang="ja-JP" sz="1600" dirty="0" smtClean="0">
              <a:latin typeface="HGP創英角ﾎﾟｯﾌﾟ体" panose="040B0A00000000000000" pitchFamily="50" charset="-128"/>
              <a:ea typeface="HGP創英角ﾎﾟｯﾌﾟ体" panose="040B0A00000000000000" pitchFamily="50" charset="-128"/>
            </a:endParaRPr>
          </a:p>
          <a:p>
            <a:r>
              <a:rPr lang="ja-JP" altLang="en-US" sz="1600" dirty="0" smtClean="0">
                <a:latin typeface="HGP創英角ﾎﾟｯﾌﾟ体" panose="040B0A00000000000000" pitchFamily="50" charset="-128"/>
                <a:ea typeface="HGP創英角ﾎﾟｯﾌﾟ体" panose="040B0A00000000000000" pitchFamily="50" charset="-128"/>
              </a:rPr>
              <a:t>開催します。</a:t>
            </a:r>
            <a:endParaRPr lang="en-US" altLang="ja-JP" sz="1600" dirty="0" smtClean="0">
              <a:latin typeface="HGP創英角ﾎﾟｯﾌﾟ体" panose="040B0A00000000000000" pitchFamily="50" charset="-128"/>
              <a:ea typeface="HGP創英角ﾎﾟｯﾌﾟ体" panose="040B0A00000000000000" pitchFamily="50" charset="-128"/>
            </a:endParaRPr>
          </a:p>
          <a:p>
            <a:r>
              <a:rPr lang="ja-JP" altLang="en-US" sz="1600" dirty="0" smtClean="0">
                <a:latin typeface="HGP創英角ﾎﾟｯﾌﾟ体" panose="040B0A00000000000000" pitchFamily="50" charset="-128"/>
                <a:ea typeface="HGP創英角ﾎﾟｯﾌﾟ体" panose="040B0A00000000000000" pitchFamily="50" charset="-128"/>
              </a:rPr>
              <a:t>　今年度</a:t>
            </a:r>
            <a:r>
              <a:rPr lang="ja-JP" altLang="en-US" sz="1600" dirty="0">
                <a:latin typeface="HGP創英角ﾎﾟｯﾌﾟ体" panose="040B0A00000000000000" pitchFamily="50" charset="-128"/>
                <a:ea typeface="HGP創英角ﾎﾟｯﾌﾟ体" panose="040B0A00000000000000" pitchFamily="50" charset="-128"/>
              </a:rPr>
              <a:t>は</a:t>
            </a:r>
            <a:r>
              <a:rPr lang="ja-JP" altLang="en-US" sz="1600" dirty="0" smtClean="0">
                <a:latin typeface="HGP創英角ﾎﾟｯﾌﾟ体" panose="040B0A00000000000000" pitchFamily="50" charset="-128"/>
                <a:ea typeface="HGP創英角ﾎﾟｯﾌﾟ体" panose="040B0A00000000000000" pitchFamily="50" charset="-128"/>
              </a:rPr>
              <a:t>、「</a:t>
            </a:r>
            <a:r>
              <a:rPr lang="ja-JP" altLang="en-US" dirty="0" smtClean="0">
                <a:solidFill>
                  <a:srgbClr val="C00000"/>
                </a:solidFill>
                <a:latin typeface="HGP創英角ﾎﾟｯﾌﾟ体" panose="040B0A00000000000000" pitchFamily="50" charset="-128"/>
                <a:ea typeface="HGP創英角ﾎﾟｯﾌﾟ体" panose="040B0A00000000000000" pitchFamily="50" charset="-128"/>
              </a:rPr>
              <a:t>食品</a:t>
            </a:r>
            <a:r>
              <a:rPr lang="ja-JP" altLang="en-US" dirty="0">
                <a:solidFill>
                  <a:srgbClr val="C00000"/>
                </a:solidFill>
                <a:latin typeface="HGP創英角ﾎﾟｯﾌﾟ体" panose="040B0A00000000000000" pitchFamily="50" charset="-128"/>
                <a:ea typeface="HGP創英角ﾎﾟｯﾌﾟ体" panose="040B0A00000000000000" pitchFamily="50" charset="-128"/>
              </a:rPr>
              <a:t>添加物</a:t>
            </a:r>
            <a:r>
              <a:rPr lang="ja-JP" altLang="en-US" sz="1600" dirty="0" smtClean="0">
                <a:latin typeface="HGP創英角ﾎﾟｯﾌﾟ体" panose="040B0A00000000000000" pitchFamily="50" charset="-128"/>
                <a:ea typeface="HGP創英角ﾎﾟｯﾌﾟ体" panose="040B0A00000000000000" pitchFamily="50" charset="-128"/>
              </a:rPr>
              <a:t>」をテーマに講演を行います。　</a:t>
            </a:r>
            <a:endParaRPr lang="en-US" altLang="ja-JP" sz="1600" dirty="0" smtClean="0">
              <a:latin typeface="HGP創英角ﾎﾟｯﾌﾟ体" panose="040B0A00000000000000" pitchFamily="50" charset="-128"/>
              <a:ea typeface="HGP創英角ﾎﾟｯﾌﾟ体" panose="040B0A00000000000000" pitchFamily="50" charset="-128"/>
            </a:endParaRPr>
          </a:p>
          <a:p>
            <a:r>
              <a:rPr lang="ja-JP" altLang="en-US" sz="1600" dirty="0" smtClean="0">
                <a:latin typeface="HGP創英角ﾎﾟｯﾌﾟ体" panose="040B0A00000000000000" pitchFamily="50" charset="-128"/>
                <a:ea typeface="HGP創英角ﾎﾟｯﾌﾟ体" panose="040B0A00000000000000" pitchFamily="50" charset="-128"/>
              </a:rPr>
              <a:t>　今では多くの食品に使用されている食品添加物に関する正しい理解や安全性、有効性など、普段疑問に思っていることを皆さんで一緒に考えてみませんか！</a:t>
            </a:r>
            <a:endParaRPr lang="en-US" altLang="ja-JP" sz="1550" dirty="0" smtClean="0">
              <a:latin typeface="HGP創英角ﾎﾟｯﾌﾟ体" panose="040B0A00000000000000" pitchFamily="50" charset="-128"/>
              <a:ea typeface="HGP創英角ﾎﾟｯﾌﾟ体" panose="040B0A00000000000000" pitchFamily="50" charset="-128"/>
            </a:endParaRPr>
          </a:p>
        </p:txBody>
      </p:sp>
      <p:sp>
        <p:nvSpPr>
          <p:cNvPr id="7" name="テキスト ボックス 6"/>
          <p:cNvSpPr txBox="1"/>
          <p:nvPr/>
        </p:nvSpPr>
        <p:spPr>
          <a:xfrm>
            <a:off x="1678731" y="3453958"/>
            <a:ext cx="4697399" cy="615553"/>
          </a:xfrm>
          <a:prstGeom prst="rect">
            <a:avLst/>
          </a:prstGeom>
          <a:noFill/>
        </p:spPr>
        <p:txBody>
          <a:bodyPr wrap="square" rtlCol="0">
            <a:spAutoFit/>
          </a:bodyPr>
          <a:lstStyle/>
          <a:p>
            <a:r>
              <a:rPr kumimoji="1" lang="ja-JP" altLang="en-US" dirty="0" smtClean="0">
                <a:latin typeface="HGS創英角ﾎﾟｯﾌﾟ体" panose="040B0A00000000000000" pitchFamily="50" charset="-128"/>
                <a:ea typeface="HGS創英角ﾎﾟｯﾌﾟ体" panose="040B0A00000000000000" pitchFamily="50" charset="-128"/>
              </a:rPr>
              <a:t>会場：熊本県庁　地下大会議室</a:t>
            </a:r>
            <a:endParaRPr kumimoji="1" lang="en-US" altLang="ja-JP" dirty="0" smtClean="0">
              <a:latin typeface="HGS創英角ﾎﾟｯﾌﾟ体" panose="040B0A00000000000000" pitchFamily="50" charset="-128"/>
              <a:ea typeface="HGS創英角ﾎﾟｯﾌﾟ体" panose="040B0A00000000000000" pitchFamily="50" charset="-128"/>
            </a:endParaRPr>
          </a:p>
          <a:p>
            <a:r>
              <a:rPr kumimoji="1" lang="ja-JP" altLang="en-US" sz="1600" dirty="0">
                <a:latin typeface="HGS創英角ﾎﾟｯﾌﾟ体" panose="040B0A00000000000000" pitchFamily="50" charset="-128"/>
                <a:ea typeface="HGS創英角ﾎﾟｯﾌﾟ体" panose="040B0A00000000000000" pitchFamily="50" charset="-128"/>
              </a:rPr>
              <a:t>　</a:t>
            </a:r>
            <a:r>
              <a:rPr kumimoji="1" lang="ja-JP" altLang="en-US" sz="1600" dirty="0" smtClean="0">
                <a:latin typeface="HGS創英角ﾎﾟｯﾌﾟ体" panose="040B0A00000000000000" pitchFamily="50" charset="-128"/>
                <a:ea typeface="HGS創英角ﾎﾟｯﾌﾟ体" panose="040B0A00000000000000" pitchFamily="50" charset="-128"/>
              </a:rPr>
              <a:t>　　</a:t>
            </a:r>
            <a:r>
              <a:rPr kumimoji="1" lang="ja-JP" altLang="en-US" sz="1200" dirty="0" smtClean="0">
                <a:latin typeface="HGS創英角ﾎﾟｯﾌﾟ体" panose="040B0A00000000000000" pitchFamily="50" charset="-128"/>
                <a:ea typeface="HGS創英角ﾎﾟｯﾌﾟ体" panose="040B0A00000000000000" pitchFamily="50" charset="-128"/>
              </a:rPr>
              <a:t>（熊本市中央区水前寺</a:t>
            </a:r>
            <a:r>
              <a:rPr kumimoji="1" lang="en-US" altLang="ja-JP" sz="1200" dirty="0" smtClean="0">
                <a:latin typeface="HGS創英角ﾎﾟｯﾌﾟ体" panose="040B0A00000000000000" pitchFamily="50" charset="-128"/>
                <a:ea typeface="HGS創英角ﾎﾟｯﾌﾟ体" panose="040B0A00000000000000" pitchFamily="50" charset="-128"/>
              </a:rPr>
              <a:t>6</a:t>
            </a:r>
            <a:r>
              <a:rPr kumimoji="1" lang="ja-JP" altLang="en-US" sz="1200" dirty="0" smtClean="0">
                <a:latin typeface="HGS創英角ﾎﾟｯﾌﾟ体" panose="040B0A00000000000000" pitchFamily="50" charset="-128"/>
                <a:ea typeface="HGS創英角ﾎﾟｯﾌﾟ体" panose="040B0A00000000000000" pitchFamily="50" charset="-128"/>
              </a:rPr>
              <a:t>丁目</a:t>
            </a:r>
            <a:r>
              <a:rPr kumimoji="1" lang="en-US" altLang="ja-JP" sz="1200" dirty="0" smtClean="0">
                <a:latin typeface="HGS創英角ﾎﾟｯﾌﾟ体" panose="040B0A00000000000000" pitchFamily="50" charset="-128"/>
                <a:ea typeface="HGS創英角ﾎﾟｯﾌﾟ体" panose="040B0A00000000000000" pitchFamily="50" charset="-128"/>
              </a:rPr>
              <a:t>18</a:t>
            </a:r>
            <a:r>
              <a:rPr kumimoji="1" lang="ja-JP" altLang="en-US" sz="1200" dirty="0" smtClean="0">
                <a:latin typeface="HGS創英角ﾎﾟｯﾌﾟ体" panose="040B0A00000000000000" pitchFamily="50" charset="-128"/>
                <a:ea typeface="HGS創英角ﾎﾟｯﾌﾟ体" panose="040B0A00000000000000" pitchFamily="50" charset="-128"/>
              </a:rPr>
              <a:t>番</a:t>
            </a:r>
            <a:r>
              <a:rPr kumimoji="1" lang="en-US" altLang="ja-JP" sz="1200" dirty="0" smtClean="0">
                <a:latin typeface="HGS創英角ﾎﾟｯﾌﾟ体" panose="040B0A00000000000000" pitchFamily="50" charset="-128"/>
                <a:ea typeface="HGS創英角ﾎﾟｯﾌﾟ体" panose="040B0A00000000000000" pitchFamily="50" charset="-128"/>
              </a:rPr>
              <a:t>1</a:t>
            </a:r>
            <a:r>
              <a:rPr kumimoji="1" lang="ja-JP" altLang="en-US" sz="1200" dirty="0" smtClean="0">
                <a:latin typeface="HGS創英角ﾎﾟｯﾌﾟ体" panose="040B0A00000000000000" pitchFamily="50" charset="-128"/>
                <a:ea typeface="HGS創英角ﾎﾟｯﾌﾟ体" panose="040B0A00000000000000" pitchFamily="50" charset="-128"/>
              </a:rPr>
              <a:t>号）</a:t>
            </a:r>
            <a:endParaRPr kumimoji="1" lang="en-US" altLang="ja-JP" sz="1200" dirty="0" smtClean="0">
              <a:latin typeface="HGS創英角ﾎﾟｯﾌﾟ体" panose="040B0A00000000000000" pitchFamily="50" charset="-128"/>
              <a:ea typeface="HGS創英角ﾎﾟｯﾌﾟ体" panose="040B0A00000000000000" pitchFamily="50" charset="-128"/>
            </a:endParaRPr>
          </a:p>
        </p:txBody>
      </p:sp>
      <p:sp>
        <p:nvSpPr>
          <p:cNvPr id="38" name="角丸四角形 37"/>
          <p:cNvSpPr/>
          <p:nvPr/>
        </p:nvSpPr>
        <p:spPr>
          <a:xfrm>
            <a:off x="2387889" y="4193304"/>
            <a:ext cx="2076666" cy="418587"/>
          </a:xfrm>
          <a:prstGeom prst="roundRect">
            <a:avLst>
              <a:gd name="adj" fmla="val 35158"/>
            </a:avLst>
          </a:prstGeom>
          <a:solidFill>
            <a:schemeClr val="accent4">
              <a:lumMod val="40000"/>
              <a:lumOff val="60000"/>
            </a:schemeClr>
          </a:solidFill>
          <a:ln w="571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HGS創英角ﾎﾟｯﾌﾟ体" panose="040B0A00000000000000" pitchFamily="50" charset="-128"/>
                <a:ea typeface="HGS創英角ﾎﾟｯﾌﾟ体" panose="040B0A00000000000000" pitchFamily="50" charset="-128"/>
              </a:rPr>
              <a:t>講演概要</a:t>
            </a:r>
            <a:endPar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endParaRPr>
          </a:p>
        </p:txBody>
      </p:sp>
      <p:sp>
        <p:nvSpPr>
          <p:cNvPr id="46" name="楕円 45"/>
          <p:cNvSpPr/>
          <p:nvPr/>
        </p:nvSpPr>
        <p:spPr>
          <a:xfrm>
            <a:off x="170048" y="7720017"/>
            <a:ext cx="2623952" cy="901648"/>
          </a:xfrm>
          <a:prstGeom prst="ellipse">
            <a:avLst/>
          </a:prstGeom>
          <a:solidFill>
            <a:srgbClr val="FFFFCC"/>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endParaRPr>
          </a:p>
        </p:txBody>
      </p:sp>
      <p:sp>
        <p:nvSpPr>
          <p:cNvPr id="47" name="角丸四角形 46"/>
          <p:cNvSpPr/>
          <p:nvPr/>
        </p:nvSpPr>
        <p:spPr>
          <a:xfrm>
            <a:off x="2895600" y="7696900"/>
            <a:ext cx="3911357" cy="1822489"/>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b="1" dirty="0" smtClean="0">
                <a:solidFill>
                  <a:schemeClr val="tx1"/>
                </a:solidFill>
                <a:latin typeface="メイリオ" panose="020B0604030504040204" pitchFamily="50" charset="-128"/>
                <a:ea typeface="メイリオ" panose="020B0604030504040204" pitchFamily="50" charset="-128"/>
              </a:rPr>
              <a:t>【</a:t>
            </a:r>
            <a:r>
              <a:rPr kumimoji="1" lang="ja-JP" altLang="en-US" sz="1600" b="1" dirty="0" smtClean="0">
                <a:solidFill>
                  <a:schemeClr val="tx1"/>
                </a:solidFill>
                <a:latin typeface="メイリオ" panose="020B0604030504040204" pitchFamily="50" charset="-128"/>
                <a:ea typeface="メイリオ" panose="020B0604030504040204" pitchFamily="50" charset="-128"/>
              </a:rPr>
              <a:t>お申込み先・お問合せ先</a:t>
            </a:r>
            <a:r>
              <a:rPr kumimoji="1" lang="en-US" altLang="ja-JP" sz="1600" b="1" dirty="0" smtClean="0">
                <a:solidFill>
                  <a:schemeClr val="tx1"/>
                </a:solidFill>
                <a:latin typeface="メイリオ" panose="020B0604030504040204" pitchFamily="50" charset="-128"/>
                <a:ea typeface="メイリオ" panose="020B0604030504040204" pitchFamily="50" charset="-128"/>
              </a:rPr>
              <a:t>】</a:t>
            </a:r>
          </a:p>
          <a:p>
            <a:r>
              <a:rPr kumimoji="1" lang="ja-JP" altLang="en-US" sz="1400" dirty="0" smtClean="0">
                <a:solidFill>
                  <a:schemeClr val="tx1"/>
                </a:solidFill>
                <a:latin typeface="メイリオ" panose="020B0604030504040204" pitchFamily="50" charset="-128"/>
                <a:ea typeface="メイリオ" panose="020B0604030504040204" pitchFamily="50" charset="-128"/>
              </a:rPr>
              <a:t>環境生活部県民生活局くらしの安全推進課</a:t>
            </a:r>
            <a:r>
              <a:rPr kumimoji="1" lang="ja-JP" altLang="en-US" sz="1400" dirty="0">
                <a:solidFill>
                  <a:schemeClr val="tx1"/>
                </a:solidFill>
                <a:latin typeface="メイリオ" panose="020B0604030504040204" pitchFamily="50" charset="-128"/>
                <a:ea typeface="メイリオ" panose="020B0604030504040204" pitchFamily="50" charset="-128"/>
              </a:rPr>
              <a:t>　</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rPr>
              <a:t>〒</a:t>
            </a:r>
            <a:r>
              <a:rPr kumimoji="1" lang="en-US" altLang="ja-JP" sz="1400" dirty="0" smtClean="0">
                <a:solidFill>
                  <a:schemeClr val="tx1"/>
                </a:solidFill>
                <a:latin typeface="メイリオ" panose="020B0604030504040204" pitchFamily="50" charset="-128"/>
                <a:ea typeface="メイリオ" panose="020B0604030504040204" pitchFamily="50" charset="-128"/>
              </a:rPr>
              <a:t>862-8570</a:t>
            </a:r>
            <a:r>
              <a:rPr kumimoji="1" lang="ja-JP" altLang="en-US" sz="1400" dirty="0" smtClean="0">
                <a:solidFill>
                  <a:schemeClr val="tx1"/>
                </a:solidFill>
                <a:latin typeface="メイリオ" panose="020B0604030504040204" pitchFamily="50" charset="-128"/>
                <a:ea typeface="メイリオ" panose="020B0604030504040204" pitchFamily="50" charset="-128"/>
              </a:rPr>
              <a:t>　</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rPr>
              <a:t>熊本市中央区水前寺</a:t>
            </a:r>
            <a:r>
              <a:rPr kumimoji="1" lang="en-US" altLang="ja-JP" sz="1400" dirty="0" smtClean="0">
                <a:solidFill>
                  <a:schemeClr val="tx1"/>
                </a:solidFill>
                <a:latin typeface="メイリオ" panose="020B0604030504040204" pitchFamily="50" charset="-128"/>
                <a:ea typeface="メイリオ" panose="020B0604030504040204" pitchFamily="50" charset="-128"/>
              </a:rPr>
              <a:t>6</a:t>
            </a:r>
            <a:r>
              <a:rPr kumimoji="1" lang="ja-JP" altLang="en-US" sz="1400" dirty="0" smtClean="0">
                <a:solidFill>
                  <a:schemeClr val="tx1"/>
                </a:solidFill>
                <a:latin typeface="メイリオ" panose="020B0604030504040204" pitchFamily="50" charset="-128"/>
                <a:ea typeface="メイリオ" panose="020B0604030504040204" pitchFamily="50" charset="-128"/>
              </a:rPr>
              <a:t>丁目</a:t>
            </a:r>
            <a:r>
              <a:rPr kumimoji="1" lang="en-US" altLang="ja-JP" sz="1400" dirty="0" smtClean="0">
                <a:solidFill>
                  <a:schemeClr val="tx1"/>
                </a:solidFill>
                <a:latin typeface="メイリオ" panose="020B0604030504040204" pitchFamily="50" charset="-128"/>
                <a:ea typeface="メイリオ" panose="020B0604030504040204" pitchFamily="50" charset="-128"/>
              </a:rPr>
              <a:t>18</a:t>
            </a:r>
            <a:r>
              <a:rPr kumimoji="1" lang="ja-JP" altLang="en-US" sz="1400" dirty="0" smtClean="0">
                <a:solidFill>
                  <a:schemeClr val="tx1"/>
                </a:solidFill>
                <a:latin typeface="メイリオ" panose="020B0604030504040204" pitchFamily="50" charset="-128"/>
                <a:ea typeface="メイリオ" panose="020B0604030504040204" pitchFamily="50" charset="-128"/>
              </a:rPr>
              <a:t>番</a:t>
            </a:r>
            <a:r>
              <a:rPr kumimoji="1" lang="en-US" altLang="ja-JP" sz="1400" dirty="0" smtClean="0">
                <a:solidFill>
                  <a:schemeClr val="tx1"/>
                </a:solidFill>
                <a:latin typeface="メイリオ" panose="020B0604030504040204" pitchFamily="50" charset="-128"/>
                <a:ea typeface="メイリオ" panose="020B0604030504040204" pitchFamily="50" charset="-128"/>
              </a:rPr>
              <a:t>1</a:t>
            </a:r>
            <a:r>
              <a:rPr kumimoji="1" lang="ja-JP" altLang="en-US" sz="1400" dirty="0" smtClean="0">
                <a:solidFill>
                  <a:schemeClr val="tx1"/>
                </a:solidFill>
                <a:latin typeface="メイリオ" panose="020B0604030504040204" pitchFamily="50" charset="-128"/>
                <a:ea typeface="メイリオ" panose="020B0604030504040204" pitchFamily="50" charset="-128"/>
              </a:rPr>
              <a:t>号</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en-US" altLang="ja-JP" sz="1400" dirty="0" smtClean="0">
                <a:solidFill>
                  <a:schemeClr val="tx1"/>
                </a:solidFill>
                <a:latin typeface="メイリオ" panose="020B0604030504040204" pitchFamily="50" charset="-128"/>
                <a:ea typeface="メイリオ" panose="020B0604030504040204" pitchFamily="50" charset="-128"/>
              </a:rPr>
              <a:t>TEL</a:t>
            </a:r>
            <a:r>
              <a:rPr kumimoji="1" lang="ja-JP" altLang="en-US" sz="1400" dirty="0" smtClean="0">
                <a:solidFill>
                  <a:schemeClr val="tx1"/>
                </a:solidFill>
                <a:latin typeface="メイリオ" panose="020B0604030504040204" pitchFamily="50" charset="-128"/>
                <a:ea typeface="メイリオ" panose="020B0604030504040204" pitchFamily="50" charset="-128"/>
              </a:rPr>
              <a:t>：</a:t>
            </a:r>
            <a:r>
              <a:rPr kumimoji="1" lang="en-US" altLang="ja-JP" sz="1400" dirty="0" smtClean="0">
                <a:solidFill>
                  <a:schemeClr val="tx1"/>
                </a:solidFill>
                <a:latin typeface="メイリオ" panose="020B0604030504040204" pitchFamily="50" charset="-128"/>
                <a:ea typeface="メイリオ" panose="020B0604030504040204" pitchFamily="50" charset="-128"/>
              </a:rPr>
              <a:t>096‐333</a:t>
            </a:r>
            <a:r>
              <a:rPr kumimoji="1" lang="en-US" altLang="ja-JP" sz="1400" dirty="0">
                <a:solidFill>
                  <a:schemeClr val="tx1"/>
                </a:solidFill>
                <a:latin typeface="メイリオ" panose="020B0604030504040204" pitchFamily="50" charset="-128"/>
                <a:ea typeface="メイリオ" panose="020B0604030504040204" pitchFamily="50" charset="-128"/>
              </a:rPr>
              <a:t>-</a:t>
            </a:r>
            <a:r>
              <a:rPr kumimoji="1" lang="en-US" altLang="ja-JP" sz="1400" dirty="0" smtClean="0">
                <a:solidFill>
                  <a:schemeClr val="tx1"/>
                </a:solidFill>
                <a:latin typeface="メイリオ" panose="020B0604030504040204" pitchFamily="50" charset="-128"/>
                <a:ea typeface="メイリオ" panose="020B0604030504040204" pitchFamily="50" charset="-128"/>
              </a:rPr>
              <a:t>2290</a:t>
            </a:r>
            <a:r>
              <a:rPr kumimoji="1" lang="ja-JP" altLang="en-US" sz="1400" dirty="0" smtClean="0">
                <a:solidFill>
                  <a:schemeClr val="tx1"/>
                </a:solidFill>
                <a:latin typeface="メイリオ" panose="020B0604030504040204" pitchFamily="50" charset="-128"/>
                <a:ea typeface="メイリオ" panose="020B0604030504040204" pitchFamily="50" charset="-128"/>
              </a:rPr>
              <a:t>　</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en-US" altLang="ja-JP" sz="1400" dirty="0" smtClean="0">
                <a:solidFill>
                  <a:schemeClr val="tx1"/>
                </a:solidFill>
                <a:latin typeface="メイリオ" panose="020B0604030504040204" pitchFamily="50" charset="-128"/>
                <a:ea typeface="メイリオ" panose="020B0604030504040204" pitchFamily="50" charset="-128"/>
              </a:rPr>
              <a:t>FAX</a:t>
            </a:r>
            <a:r>
              <a:rPr kumimoji="1" lang="ja-JP" altLang="en-US" sz="1400" dirty="0" smtClean="0">
                <a:solidFill>
                  <a:schemeClr val="tx1"/>
                </a:solidFill>
                <a:latin typeface="メイリオ" panose="020B0604030504040204" pitchFamily="50" charset="-128"/>
                <a:ea typeface="メイリオ" panose="020B0604030504040204" pitchFamily="50" charset="-128"/>
              </a:rPr>
              <a:t>：</a:t>
            </a:r>
            <a:r>
              <a:rPr kumimoji="1" lang="en-US" altLang="ja-JP" sz="1400" dirty="0" smtClean="0">
                <a:solidFill>
                  <a:schemeClr val="tx1"/>
                </a:solidFill>
                <a:latin typeface="メイリオ" panose="020B0604030504040204" pitchFamily="50" charset="-128"/>
                <a:ea typeface="メイリオ" panose="020B0604030504040204" pitchFamily="50" charset="-128"/>
              </a:rPr>
              <a:t>096‐382-7403</a:t>
            </a:r>
            <a:r>
              <a:rPr kumimoji="1" lang="ja-JP" altLang="en-US" sz="1400" dirty="0" smtClean="0">
                <a:solidFill>
                  <a:schemeClr val="tx1"/>
                </a:solidFill>
                <a:latin typeface="メイリオ" panose="020B0604030504040204" pitchFamily="50" charset="-128"/>
                <a:ea typeface="メイリオ" panose="020B0604030504040204" pitchFamily="50" charset="-128"/>
              </a:rPr>
              <a:t>　</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en-US" altLang="ja-JP" sz="1400" dirty="0" smtClean="0">
                <a:solidFill>
                  <a:schemeClr val="tx1"/>
                </a:solidFill>
                <a:latin typeface="メイリオ" panose="020B0604030504040204" pitchFamily="50" charset="-128"/>
                <a:ea typeface="メイリオ" panose="020B0604030504040204" pitchFamily="50" charset="-128"/>
              </a:rPr>
              <a:t>E-mail</a:t>
            </a:r>
            <a:r>
              <a:rPr kumimoji="1" lang="ja-JP" altLang="en-US" sz="1400" dirty="0" smtClean="0">
                <a:solidFill>
                  <a:schemeClr val="tx1"/>
                </a:solidFill>
                <a:latin typeface="メイリオ" panose="020B0604030504040204" pitchFamily="50" charset="-128"/>
                <a:ea typeface="メイリオ" panose="020B0604030504040204" pitchFamily="50" charset="-128"/>
              </a:rPr>
              <a:t>：</a:t>
            </a:r>
            <a:r>
              <a:rPr kumimoji="1" lang="en-US" altLang="ja-JP" sz="1400" dirty="0" smtClean="0">
                <a:solidFill>
                  <a:schemeClr val="tx1"/>
                </a:solidFill>
                <a:latin typeface="メイリオ" panose="020B0604030504040204" pitchFamily="50" charset="-128"/>
                <a:ea typeface="メイリオ" panose="020B0604030504040204" pitchFamily="50" charset="-128"/>
              </a:rPr>
              <a:t>anzensuishin@pref.kumamoto.lg.jp</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879695" y="3117718"/>
            <a:ext cx="5296254" cy="553998"/>
          </a:xfrm>
          <a:prstGeom prst="rect">
            <a:avLst/>
          </a:prstGeom>
          <a:noFill/>
        </p:spPr>
        <p:txBody>
          <a:bodyPr wrap="square" rtlCol="0">
            <a:spAutoFit/>
          </a:bodyPr>
          <a:lstStyle/>
          <a:p>
            <a:r>
              <a:rPr kumimoji="1" lang="ja-JP" altLang="en-US" dirty="0">
                <a:latin typeface="HGS創英角ﾎﾟｯﾌﾟ体" panose="040B0A00000000000000" pitchFamily="50" charset="-128"/>
                <a:ea typeface="HGS創英角ﾎﾟｯﾌﾟ体" panose="040B0A00000000000000" pitchFamily="50" charset="-128"/>
              </a:rPr>
              <a:t>日時</a:t>
            </a:r>
            <a:r>
              <a:rPr kumimoji="1" lang="ja-JP" altLang="en-US" dirty="0" smtClean="0">
                <a:latin typeface="HGS創英角ﾎﾟｯﾌﾟ体" panose="040B0A00000000000000" pitchFamily="50" charset="-128"/>
                <a:ea typeface="HGS創英角ﾎﾟｯﾌﾟ体" panose="040B0A00000000000000" pitchFamily="50" charset="-128"/>
              </a:rPr>
              <a:t>：令和５年１２月</a:t>
            </a:r>
            <a:r>
              <a:rPr kumimoji="1" lang="ja-JP" altLang="en-US" dirty="0">
                <a:latin typeface="HGS創英角ﾎﾟｯﾌﾟ体" panose="040B0A00000000000000" pitchFamily="50" charset="-128"/>
                <a:ea typeface="HGS創英角ﾎﾟｯﾌﾟ体" panose="040B0A00000000000000" pitchFamily="50" charset="-128"/>
              </a:rPr>
              <a:t>５</a:t>
            </a:r>
            <a:r>
              <a:rPr kumimoji="1" lang="ja-JP" altLang="en-US" dirty="0" smtClean="0">
                <a:latin typeface="HGS創英角ﾎﾟｯﾌﾟ体" panose="040B0A00000000000000" pitchFamily="50" charset="-128"/>
                <a:ea typeface="HGS創英角ﾎﾟｯﾌﾟ体" panose="040B0A00000000000000" pitchFamily="50" charset="-128"/>
              </a:rPr>
              <a:t>日（火）</a:t>
            </a:r>
            <a:r>
              <a:rPr kumimoji="1" lang="en-US" altLang="ja-JP" dirty="0" smtClean="0">
                <a:latin typeface="HGS創英角ﾎﾟｯﾌﾟ体" panose="040B0A00000000000000" pitchFamily="50" charset="-128"/>
                <a:ea typeface="HGS創英角ﾎﾟｯﾌﾟ体" panose="040B0A00000000000000" pitchFamily="50" charset="-128"/>
              </a:rPr>
              <a:t>13:30</a:t>
            </a:r>
            <a:r>
              <a:rPr kumimoji="1" lang="ja-JP" altLang="en-US" dirty="0" smtClean="0">
                <a:latin typeface="HGS創英角ﾎﾟｯﾌﾟ体" panose="040B0A00000000000000" pitchFamily="50" charset="-128"/>
                <a:ea typeface="HGS創英角ﾎﾟｯﾌﾟ体" panose="040B0A00000000000000" pitchFamily="50" charset="-128"/>
              </a:rPr>
              <a:t>～</a:t>
            </a:r>
            <a:r>
              <a:rPr kumimoji="1" lang="en-US" altLang="ja-JP" dirty="0" smtClean="0">
                <a:latin typeface="HGS創英角ﾎﾟｯﾌﾟ体" panose="040B0A00000000000000" pitchFamily="50" charset="-128"/>
                <a:ea typeface="HGS創英角ﾎﾟｯﾌﾟ体" panose="040B0A00000000000000" pitchFamily="50" charset="-128"/>
              </a:rPr>
              <a:t>15:</a:t>
            </a:r>
            <a:r>
              <a:rPr kumimoji="1" lang="en-US" altLang="ja-JP" dirty="0">
                <a:latin typeface="HGS創英角ﾎﾟｯﾌﾟ体" panose="040B0A00000000000000" pitchFamily="50" charset="-128"/>
                <a:ea typeface="HGS創英角ﾎﾟｯﾌﾟ体" panose="040B0A00000000000000" pitchFamily="50" charset="-128"/>
              </a:rPr>
              <a:t>1</a:t>
            </a:r>
            <a:r>
              <a:rPr kumimoji="1" lang="en-US" altLang="ja-JP" dirty="0" smtClean="0">
                <a:latin typeface="HGS創英角ﾎﾟｯﾌﾟ体" panose="040B0A00000000000000" pitchFamily="50" charset="-128"/>
                <a:ea typeface="HGS創英角ﾎﾟｯﾌﾟ体" panose="040B0A00000000000000" pitchFamily="50" charset="-128"/>
              </a:rPr>
              <a:t>0</a:t>
            </a:r>
          </a:p>
          <a:p>
            <a:endParaRPr kumimoji="1" lang="en-US" altLang="ja-JP" sz="1200" dirty="0" smtClean="0">
              <a:latin typeface="HGS創英角ﾎﾟｯﾌﾟ体" panose="040B0A00000000000000" pitchFamily="50" charset="-128"/>
              <a:ea typeface="HGS創英角ﾎﾟｯﾌﾟ体" panose="040B0A00000000000000" pitchFamily="50" charset="-128"/>
            </a:endParaRPr>
          </a:p>
        </p:txBody>
      </p:sp>
      <p:sp>
        <p:nvSpPr>
          <p:cNvPr id="20" name="テキスト ボックス 19"/>
          <p:cNvSpPr txBox="1"/>
          <p:nvPr/>
        </p:nvSpPr>
        <p:spPr>
          <a:xfrm>
            <a:off x="-3273684" y="3179807"/>
            <a:ext cx="2934772" cy="584775"/>
          </a:xfrm>
          <a:prstGeom prst="rect">
            <a:avLst/>
          </a:prstGeom>
          <a:noFill/>
        </p:spPr>
        <p:txBody>
          <a:bodyPr wrap="square" rtlCol="0">
            <a:spAutoFit/>
          </a:bodyPr>
          <a:lstStyle/>
          <a:p>
            <a:r>
              <a:rPr lang="ja-JP" altLang="en-US" sz="1600" dirty="0" smtClean="0">
                <a:latin typeface="HGP創英角ﾎﾟｯﾌﾟ体" panose="040B0A00000000000000" pitchFamily="50" charset="-128"/>
                <a:ea typeface="HGP創英角ﾎﾟｯﾌﾟ体" panose="040B0A00000000000000" pitchFamily="50" charset="-128"/>
              </a:rPr>
              <a:t>　　　　　</a:t>
            </a:r>
            <a:endParaRPr lang="en-US" altLang="ja-JP" sz="1600" dirty="0">
              <a:latin typeface="HGP創英角ﾎﾟｯﾌﾟ体" panose="040B0A00000000000000" pitchFamily="50" charset="-128"/>
              <a:ea typeface="HGP創英角ﾎﾟｯﾌﾟ体" panose="040B0A00000000000000" pitchFamily="50" charset="-128"/>
            </a:endParaRPr>
          </a:p>
          <a:p>
            <a:endParaRPr lang="ja-JP" altLang="ja-JP" sz="1600" dirty="0">
              <a:latin typeface="HGP創英角ﾎﾟｯﾌﾟ体" panose="040B0A00000000000000" pitchFamily="50" charset="-128"/>
              <a:ea typeface="HGP創英角ﾎﾟｯﾌﾟ体" panose="040B0A00000000000000" pitchFamily="50" charset="-128"/>
            </a:endParaRPr>
          </a:p>
        </p:txBody>
      </p:sp>
      <p:sp>
        <p:nvSpPr>
          <p:cNvPr id="21" name="テキスト ボックス 20"/>
          <p:cNvSpPr txBox="1"/>
          <p:nvPr/>
        </p:nvSpPr>
        <p:spPr>
          <a:xfrm>
            <a:off x="171742" y="4569845"/>
            <a:ext cx="6431270" cy="1569660"/>
          </a:xfrm>
          <a:prstGeom prst="rect">
            <a:avLst/>
          </a:prstGeom>
          <a:noFill/>
        </p:spPr>
        <p:txBody>
          <a:bodyPr wrap="square" rtlCol="0">
            <a:spAutoFit/>
          </a:bodyPr>
          <a:lstStyle/>
          <a:p>
            <a:endParaRPr lang="en-US" altLang="ja-JP" sz="1600" dirty="0" smtClean="0">
              <a:latin typeface="HGP創英角ﾎﾟｯﾌﾟ体" panose="040B0A00000000000000" pitchFamily="50" charset="-128"/>
              <a:ea typeface="HGP創英角ﾎﾟｯﾌﾟ体" panose="040B0A00000000000000" pitchFamily="50" charset="-128"/>
            </a:endParaRPr>
          </a:p>
          <a:p>
            <a:r>
              <a:rPr lang="ja-JP" altLang="en-US" sz="1600" dirty="0" smtClean="0">
                <a:solidFill>
                  <a:schemeClr val="bg1"/>
                </a:solidFill>
                <a:latin typeface="HGP創英角ﾎﾟｯﾌﾟ体" panose="040B0A00000000000000" pitchFamily="50" charset="-128"/>
                <a:ea typeface="HGP創英角ﾎﾟｯﾌﾟ体" panose="040B0A00000000000000" pitchFamily="50" charset="-128"/>
              </a:rPr>
              <a:t>①</a:t>
            </a:r>
            <a:r>
              <a:rPr lang="en-US" altLang="ja-JP" sz="1600" dirty="0" smtClean="0">
                <a:solidFill>
                  <a:schemeClr val="bg1"/>
                </a:solidFill>
                <a:latin typeface="HGP創英角ﾎﾟｯﾌﾟ体" panose="040B0A00000000000000" pitchFamily="50" charset="-128"/>
                <a:ea typeface="HGP創英角ﾎﾟｯﾌﾟ体" panose="040B0A00000000000000" pitchFamily="50" charset="-128"/>
              </a:rPr>
              <a:t>13</a:t>
            </a:r>
            <a:r>
              <a:rPr lang="ja-JP" altLang="en-US" sz="1600" dirty="0" smtClean="0">
                <a:solidFill>
                  <a:schemeClr val="bg1"/>
                </a:solidFill>
                <a:latin typeface="HGP創英角ﾎﾟｯﾌﾟ体" panose="040B0A00000000000000" pitchFamily="50" charset="-128"/>
                <a:ea typeface="HGP創英角ﾎﾟｯﾌﾟ体" panose="040B0A00000000000000" pitchFamily="50" charset="-128"/>
              </a:rPr>
              <a:t>：</a:t>
            </a:r>
            <a:r>
              <a:rPr lang="en-US" altLang="ja-JP" sz="1600" dirty="0" smtClean="0">
                <a:solidFill>
                  <a:schemeClr val="bg1"/>
                </a:solidFill>
                <a:latin typeface="HGP創英角ﾎﾟｯﾌﾟ体" panose="040B0A00000000000000" pitchFamily="50" charset="-128"/>
                <a:ea typeface="HGP創英角ﾎﾟｯﾌﾟ体" panose="040B0A00000000000000" pitchFamily="50" charset="-128"/>
              </a:rPr>
              <a:t>35</a:t>
            </a:r>
            <a:r>
              <a:rPr lang="ja-JP" altLang="en-US" sz="1600" dirty="0" smtClean="0">
                <a:solidFill>
                  <a:schemeClr val="bg1"/>
                </a:solidFill>
                <a:latin typeface="HGP創英角ﾎﾟｯﾌﾟ体" panose="040B0A00000000000000" pitchFamily="50" charset="-128"/>
                <a:ea typeface="HGP創英角ﾎﾟｯﾌﾟ体" panose="040B0A00000000000000" pitchFamily="50" charset="-128"/>
              </a:rPr>
              <a:t>～</a:t>
            </a:r>
            <a:r>
              <a:rPr lang="en-US" altLang="ja-JP" sz="1600" dirty="0" smtClean="0">
                <a:solidFill>
                  <a:schemeClr val="bg1"/>
                </a:solidFill>
                <a:latin typeface="HGP創英角ﾎﾟｯﾌﾟ体" panose="040B0A00000000000000" pitchFamily="50" charset="-128"/>
                <a:ea typeface="HGP創英角ﾎﾟｯﾌﾟ体" panose="040B0A00000000000000" pitchFamily="50" charset="-128"/>
              </a:rPr>
              <a:t>13</a:t>
            </a:r>
            <a:r>
              <a:rPr lang="ja-JP" altLang="en-US" sz="1600" dirty="0" smtClean="0">
                <a:solidFill>
                  <a:schemeClr val="bg1"/>
                </a:solidFill>
                <a:latin typeface="HGP創英角ﾎﾟｯﾌﾟ体" panose="040B0A00000000000000" pitchFamily="50" charset="-128"/>
                <a:ea typeface="HGP創英角ﾎﾟｯﾌﾟ体" panose="040B0A00000000000000" pitchFamily="50" charset="-128"/>
              </a:rPr>
              <a:t>：</a:t>
            </a:r>
            <a:r>
              <a:rPr lang="en-US" altLang="ja-JP" sz="1600" dirty="0" smtClean="0">
                <a:solidFill>
                  <a:schemeClr val="bg1"/>
                </a:solidFill>
                <a:latin typeface="HGP創英角ﾎﾟｯﾌﾟ体" panose="040B0A00000000000000" pitchFamily="50" charset="-128"/>
                <a:ea typeface="HGP創英角ﾎﾟｯﾌﾟ体" panose="040B0A00000000000000" pitchFamily="50" charset="-128"/>
              </a:rPr>
              <a:t>55</a:t>
            </a:r>
          </a:p>
          <a:p>
            <a:r>
              <a:rPr lang="ja-JP" altLang="en-US" sz="1600" dirty="0" smtClean="0">
                <a:solidFill>
                  <a:schemeClr val="bg1"/>
                </a:solidFill>
                <a:latin typeface="HGP創英角ﾎﾟｯﾌﾟ体" panose="040B0A00000000000000" pitchFamily="50" charset="-128"/>
                <a:ea typeface="HGP創英角ﾎﾟｯﾌﾟ体" panose="040B0A00000000000000" pitchFamily="50" charset="-128"/>
              </a:rPr>
              <a:t>　　</a:t>
            </a:r>
            <a:r>
              <a:rPr lang="ja-JP" altLang="en-US" sz="1600" b="1" dirty="0" smtClean="0">
                <a:solidFill>
                  <a:schemeClr val="bg1"/>
                </a:solidFill>
                <a:latin typeface="HG丸ｺﾞｼｯｸM-PRO" panose="020F0600000000000000" pitchFamily="50" charset="-128"/>
                <a:ea typeface="HG丸ｺﾞｼｯｸM-PRO" panose="020F0600000000000000" pitchFamily="50" charset="-128"/>
              </a:rPr>
              <a:t>「</a:t>
            </a:r>
            <a:r>
              <a:rPr lang="ja-JP" altLang="en-US" sz="1600" b="1" smtClean="0">
                <a:solidFill>
                  <a:schemeClr val="bg1"/>
                </a:solidFill>
                <a:latin typeface="HG丸ｺﾞｼｯｸM-PRO" panose="020F0600000000000000" pitchFamily="50" charset="-128"/>
                <a:ea typeface="HG丸ｺﾞｼｯｸM-PRO" panose="020F0600000000000000" pitchFamily="50" charset="-128"/>
              </a:rPr>
              <a:t>食品添加物の不使用</a:t>
            </a:r>
            <a:r>
              <a:rPr lang="ja-JP" altLang="en-US" sz="1600" b="1" dirty="0" smtClean="0">
                <a:solidFill>
                  <a:schemeClr val="bg1"/>
                </a:solidFill>
                <a:latin typeface="HG丸ｺﾞｼｯｸM-PRO" panose="020F0600000000000000" pitchFamily="50" charset="-128"/>
                <a:ea typeface="HG丸ｺﾞｼｯｸM-PRO" panose="020F0600000000000000" pitchFamily="50" charset="-128"/>
              </a:rPr>
              <a:t>表示に関するガイドラインについて」　</a:t>
            </a:r>
            <a:endParaRPr lang="en-US" altLang="ja-JP" sz="1600" b="1" dirty="0" smtClean="0">
              <a:solidFill>
                <a:schemeClr val="bg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bg1"/>
                </a:solidFill>
                <a:latin typeface="HGP創英角ﾎﾟｯﾌﾟ体" panose="040B0A00000000000000" pitchFamily="50" charset="-128"/>
                <a:ea typeface="HGP創英角ﾎﾟｯﾌﾟ体" panose="040B0A00000000000000" pitchFamily="50" charset="-128"/>
              </a:rPr>
              <a:t>  </a:t>
            </a:r>
            <a:r>
              <a:rPr lang="ja-JP" altLang="en-US" sz="1600" dirty="0">
                <a:solidFill>
                  <a:schemeClr val="bg1"/>
                </a:solidFill>
                <a:latin typeface="HGP創英角ﾎﾟｯﾌﾟ体" panose="040B0A00000000000000" pitchFamily="50" charset="-128"/>
                <a:ea typeface="HGP創英角ﾎﾟｯﾌﾟ体" panose="040B0A00000000000000" pitchFamily="50" charset="-128"/>
              </a:rPr>
              <a:t> </a:t>
            </a:r>
            <a:r>
              <a:rPr lang="en-US" altLang="ja-JP" sz="1600" b="1" dirty="0" smtClean="0">
                <a:solidFill>
                  <a:schemeClr val="bg1"/>
                </a:solidFill>
                <a:latin typeface="HG丸ｺﾞｼｯｸM-PRO" panose="020F0600000000000000" pitchFamily="50" charset="-128"/>
                <a:ea typeface="HG丸ｺﾞｼｯｸM-PRO" panose="020F0600000000000000" pitchFamily="50" charset="-128"/>
              </a:rPr>
              <a:t>【</a:t>
            </a:r>
            <a:r>
              <a:rPr lang="ja-JP" altLang="en-US" sz="1600" b="1" dirty="0" smtClean="0">
                <a:solidFill>
                  <a:schemeClr val="bg1"/>
                </a:solidFill>
                <a:latin typeface="HG丸ｺﾞｼｯｸM-PRO" panose="020F0600000000000000" pitchFamily="50" charset="-128"/>
                <a:ea typeface="HG丸ｺﾞｼｯｸM-PRO" panose="020F0600000000000000" pitchFamily="50" charset="-128"/>
              </a:rPr>
              <a:t>講師</a:t>
            </a:r>
            <a:r>
              <a:rPr lang="en-US" altLang="ja-JP" sz="1600" b="1" dirty="0" smtClean="0">
                <a:solidFill>
                  <a:schemeClr val="bg1"/>
                </a:solidFill>
                <a:latin typeface="HG丸ｺﾞｼｯｸM-PRO" panose="020F0600000000000000" pitchFamily="50" charset="-128"/>
                <a:ea typeface="HG丸ｺﾞｼｯｸM-PRO" panose="020F0600000000000000" pitchFamily="50" charset="-128"/>
              </a:rPr>
              <a:t>】</a:t>
            </a:r>
          </a:p>
          <a:p>
            <a:r>
              <a:rPr lang="ja-JP" altLang="en-US" sz="1600" b="1" dirty="0">
                <a:solidFill>
                  <a:schemeClr val="bg1"/>
                </a:solidFill>
                <a:latin typeface="HG丸ｺﾞｼｯｸM-PRO" panose="020F0600000000000000" pitchFamily="50" charset="-128"/>
                <a:ea typeface="HG丸ｺﾞｼｯｸM-PRO" panose="020F0600000000000000" pitchFamily="50" charset="-128"/>
              </a:rPr>
              <a:t>　</a:t>
            </a:r>
            <a:r>
              <a:rPr lang="ja-JP" altLang="en-US" sz="1600" b="1" dirty="0" smtClean="0">
                <a:solidFill>
                  <a:schemeClr val="bg1"/>
                </a:solidFill>
                <a:latin typeface="HG丸ｺﾞｼｯｸM-PRO" panose="020F0600000000000000" pitchFamily="50" charset="-128"/>
                <a:ea typeface="HG丸ｺﾞｼｯｸM-PRO" panose="020F0600000000000000" pitchFamily="50" charset="-128"/>
              </a:rPr>
              <a:t>　消費者庁食品表示企画課　課長補佐　宇野　真麻</a:t>
            </a:r>
            <a:r>
              <a:rPr lang="ja-JP" altLang="en-US" sz="1600" b="1" dirty="0">
                <a:solidFill>
                  <a:schemeClr val="bg1"/>
                </a:solidFill>
                <a:latin typeface="HG丸ｺﾞｼｯｸM-PRO" panose="020F0600000000000000" pitchFamily="50" charset="-128"/>
                <a:ea typeface="HG丸ｺﾞｼｯｸM-PRO" panose="020F0600000000000000" pitchFamily="50" charset="-128"/>
              </a:rPr>
              <a:t>　</a:t>
            </a:r>
            <a:r>
              <a:rPr lang="ja-JP" altLang="en-US" sz="1600" b="1" dirty="0" smtClean="0">
                <a:solidFill>
                  <a:schemeClr val="bg1"/>
                </a:solidFill>
                <a:latin typeface="HG丸ｺﾞｼｯｸM-PRO" panose="020F0600000000000000" pitchFamily="50" charset="-128"/>
                <a:ea typeface="HG丸ｺﾞｼｯｸM-PRO" panose="020F0600000000000000" pitchFamily="50" charset="-128"/>
              </a:rPr>
              <a:t>氏（予定）</a:t>
            </a:r>
            <a:endParaRPr lang="en-US" altLang="ja-JP" sz="1600" b="1" dirty="0">
              <a:solidFill>
                <a:schemeClr val="bg1"/>
              </a:solidFill>
              <a:latin typeface="HG丸ｺﾞｼｯｸM-PRO" panose="020F0600000000000000" pitchFamily="50" charset="-128"/>
              <a:ea typeface="HG丸ｺﾞｼｯｸM-PRO" panose="020F0600000000000000" pitchFamily="50" charset="-128"/>
            </a:endParaRPr>
          </a:p>
          <a:p>
            <a:endParaRPr lang="ja-JP" altLang="ja-JP" sz="1600" dirty="0">
              <a:solidFill>
                <a:srgbClr val="00B0F0"/>
              </a:solidFill>
              <a:latin typeface="HGP創英角ﾎﾟｯﾌﾟ体" panose="040B0A00000000000000" pitchFamily="50" charset="-128"/>
              <a:ea typeface="HGP創英角ﾎﾟｯﾌﾟ体" panose="040B0A00000000000000" pitchFamily="50" charset="-128"/>
            </a:endParaRPr>
          </a:p>
        </p:txBody>
      </p:sp>
      <p:sp>
        <p:nvSpPr>
          <p:cNvPr id="25" name="テキスト ボックス 24"/>
          <p:cNvSpPr txBox="1"/>
          <p:nvPr/>
        </p:nvSpPr>
        <p:spPr>
          <a:xfrm>
            <a:off x="164322" y="5934474"/>
            <a:ext cx="6340391" cy="1077218"/>
          </a:xfrm>
          <a:prstGeom prst="rect">
            <a:avLst/>
          </a:prstGeom>
          <a:noFill/>
        </p:spPr>
        <p:txBody>
          <a:bodyPr wrap="square" rtlCol="0">
            <a:spAutoFit/>
          </a:bodyPr>
          <a:lstStyle/>
          <a:p>
            <a:r>
              <a:rPr lang="ja-JP" altLang="en-US" sz="1600" dirty="0" smtClean="0">
                <a:solidFill>
                  <a:schemeClr val="bg1"/>
                </a:solidFill>
                <a:latin typeface="HGP創英角ﾎﾟｯﾌﾟ体" panose="040B0A00000000000000" pitchFamily="50" charset="-128"/>
                <a:ea typeface="HGP創英角ﾎﾟｯﾌﾟ体" panose="040B0A00000000000000" pitchFamily="50" charset="-128"/>
              </a:rPr>
              <a:t>➁</a:t>
            </a:r>
            <a:r>
              <a:rPr lang="en-US" altLang="ja-JP" sz="1600" dirty="0" smtClean="0">
                <a:solidFill>
                  <a:schemeClr val="bg1"/>
                </a:solidFill>
                <a:latin typeface="HGP創英角ﾎﾟｯﾌﾟ体" panose="040B0A00000000000000" pitchFamily="50" charset="-128"/>
                <a:ea typeface="HGP創英角ﾎﾟｯﾌﾟ体" panose="040B0A00000000000000" pitchFamily="50" charset="-128"/>
              </a:rPr>
              <a:t>13</a:t>
            </a:r>
            <a:r>
              <a:rPr lang="ja-JP" altLang="en-US" sz="1600" dirty="0" smtClean="0">
                <a:solidFill>
                  <a:schemeClr val="bg1"/>
                </a:solidFill>
                <a:latin typeface="HGP創英角ﾎﾟｯﾌﾟ体" panose="040B0A00000000000000" pitchFamily="50" charset="-128"/>
                <a:ea typeface="HGP創英角ﾎﾟｯﾌﾟ体" panose="040B0A00000000000000" pitchFamily="50" charset="-128"/>
              </a:rPr>
              <a:t>：</a:t>
            </a:r>
            <a:r>
              <a:rPr lang="en-US" altLang="ja-JP" sz="1600" dirty="0" smtClean="0">
                <a:solidFill>
                  <a:schemeClr val="bg1"/>
                </a:solidFill>
                <a:latin typeface="HGP創英角ﾎﾟｯﾌﾟ体" panose="040B0A00000000000000" pitchFamily="50" charset="-128"/>
                <a:ea typeface="HGP創英角ﾎﾟｯﾌﾟ体" panose="040B0A00000000000000" pitchFamily="50" charset="-128"/>
              </a:rPr>
              <a:t>55</a:t>
            </a:r>
            <a:r>
              <a:rPr lang="ja-JP" altLang="en-US" sz="1600" dirty="0" smtClean="0">
                <a:solidFill>
                  <a:schemeClr val="bg1"/>
                </a:solidFill>
                <a:latin typeface="HGP創英角ﾎﾟｯﾌﾟ体" panose="040B0A00000000000000" pitchFamily="50" charset="-128"/>
                <a:ea typeface="HGP創英角ﾎﾟｯﾌﾟ体" panose="040B0A00000000000000" pitchFamily="50" charset="-128"/>
              </a:rPr>
              <a:t>～</a:t>
            </a:r>
            <a:r>
              <a:rPr lang="en-US" altLang="ja-JP" sz="1600" dirty="0" smtClean="0">
                <a:solidFill>
                  <a:schemeClr val="bg1"/>
                </a:solidFill>
                <a:latin typeface="HGP創英角ﾎﾟｯﾌﾟ体" panose="040B0A00000000000000" pitchFamily="50" charset="-128"/>
                <a:ea typeface="HGP創英角ﾎﾟｯﾌﾟ体" panose="040B0A00000000000000" pitchFamily="50" charset="-128"/>
              </a:rPr>
              <a:t>14</a:t>
            </a:r>
            <a:r>
              <a:rPr lang="ja-JP" altLang="en-US" sz="1600" dirty="0" smtClean="0">
                <a:solidFill>
                  <a:schemeClr val="bg1"/>
                </a:solidFill>
                <a:latin typeface="HGP創英角ﾎﾟｯﾌﾟ体" panose="040B0A00000000000000" pitchFamily="50" charset="-128"/>
                <a:ea typeface="HGP創英角ﾎﾟｯﾌﾟ体" panose="040B0A00000000000000" pitchFamily="50" charset="-128"/>
              </a:rPr>
              <a:t>：</a:t>
            </a:r>
            <a:r>
              <a:rPr lang="en-US" altLang="ja-JP" sz="1600" dirty="0" smtClean="0">
                <a:solidFill>
                  <a:schemeClr val="bg1"/>
                </a:solidFill>
                <a:latin typeface="HGP創英角ﾎﾟｯﾌﾟ体" panose="040B0A00000000000000" pitchFamily="50" charset="-128"/>
                <a:ea typeface="HGP創英角ﾎﾟｯﾌﾟ体" panose="040B0A00000000000000" pitchFamily="50" charset="-128"/>
              </a:rPr>
              <a:t>55</a:t>
            </a:r>
          </a:p>
          <a:p>
            <a:r>
              <a:rPr lang="ja-JP" altLang="en-US" sz="1600" b="1" dirty="0">
                <a:solidFill>
                  <a:schemeClr val="bg1"/>
                </a:solidFill>
                <a:latin typeface="HG丸ｺﾞｼｯｸM-PRO" panose="020F0600000000000000" pitchFamily="50" charset="-128"/>
                <a:ea typeface="HG丸ｺﾞｼｯｸM-PRO" panose="020F0600000000000000" pitchFamily="50" charset="-128"/>
              </a:rPr>
              <a:t>　</a:t>
            </a:r>
            <a:r>
              <a:rPr lang="ja-JP" altLang="en-US" sz="1600" b="1" dirty="0" smtClean="0">
                <a:solidFill>
                  <a:schemeClr val="bg1"/>
                </a:solidFill>
                <a:latin typeface="HG丸ｺﾞｼｯｸM-PRO" panose="020F0600000000000000" pitchFamily="50" charset="-128"/>
                <a:ea typeface="HG丸ｺﾞｼｯｸM-PRO" panose="020F0600000000000000" pitchFamily="50" charset="-128"/>
              </a:rPr>
              <a:t>「食品添加物はなぜ嫌われるのか」</a:t>
            </a:r>
            <a:endParaRPr lang="en-US" altLang="ja-JP" sz="1600" b="1" dirty="0" smtClean="0">
              <a:solidFill>
                <a:schemeClr val="bg1"/>
              </a:solidFill>
              <a:latin typeface="HG丸ｺﾞｼｯｸM-PRO" panose="020F0600000000000000" pitchFamily="50" charset="-128"/>
              <a:ea typeface="HG丸ｺﾞｼｯｸM-PRO" panose="020F0600000000000000" pitchFamily="50" charset="-128"/>
            </a:endParaRPr>
          </a:p>
          <a:p>
            <a:r>
              <a:rPr lang="ja-JP" altLang="en-US" sz="1600" b="1" dirty="0">
                <a:solidFill>
                  <a:schemeClr val="bg1"/>
                </a:solidFill>
                <a:latin typeface="HG丸ｺﾞｼｯｸM-PRO" panose="020F0600000000000000" pitchFamily="50" charset="-128"/>
                <a:ea typeface="HG丸ｺﾞｼｯｸM-PRO" panose="020F0600000000000000" pitchFamily="50" charset="-128"/>
              </a:rPr>
              <a:t>　</a:t>
            </a:r>
            <a:r>
              <a:rPr lang="en-US" altLang="ja-JP" sz="1600" b="1" dirty="0" smtClean="0">
                <a:solidFill>
                  <a:schemeClr val="bg1"/>
                </a:solidFill>
                <a:latin typeface="HG丸ｺﾞｼｯｸM-PRO" panose="020F0600000000000000" pitchFamily="50" charset="-128"/>
                <a:ea typeface="HG丸ｺﾞｼｯｸM-PRO" panose="020F0600000000000000" pitchFamily="50" charset="-128"/>
              </a:rPr>
              <a:t>【</a:t>
            </a:r>
            <a:r>
              <a:rPr lang="ja-JP" altLang="en-US" sz="1600" b="1" dirty="0" smtClean="0">
                <a:solidFill>
                  <a:schemeClr val="bg1"/>
                </a:solidFill>
                <a:latin typeface="HG丸ｺﾞｼｯｸM-PRO" panose="020F0600000000000000" pitchFamily="50" charset="-128"/>
                <a:ea typeface="HG丸ｺﾞｼｯｸM-PRO" panose="020F0600000000000000" pitchFamily="50" charset="-128"/>
              </a:rPr>
              <a:t>講師</a:t>
            </a:r>
            <a:r>
              <a:rPr lang="en-US" altLang="ja-JP" sz="1600" b="1" dirty="0" smtClean="0">
                <a:solidFill>
                  <a:schemeClr val="bg1"/>
                </a:solidFill>
                <a:latin typeface="HG丸ｺﾞｼｯｸM-PRO" panose="020F0600000000000000" pitchFamily="50" charset="-128"/>
                <a:ea typeface="HG丸ｺﾞｼｯｸM-PRO" panose="020F0600000000000000" pitchFamily="50" charset="-128"/>
              </a:rPr>
              <a:t>】</a:t>
            </a:r>
          </a:p>
          <a:p>
            <a:r>
              <a:rPr lang="ja-JP" altLang="en-US" sz="1600" b="1" dirty="0">
                <a:solidFill>
                  <a:schemeClr val="bg1"/>
                </a:solidFill>
                <a:latin typeface="HG丸ｺﾞｼｯｸM-PRO" panose="020F0600000000000000" pitchFamily="50" charset="-128"/>
                <a:ea typeface="HG丸ｺﾞｼｯｸM-PRO" panose="020F0600000000000000" pitchFamily="50" charset="-128"/>
              </a:rPr>
              <a:t>　</a:t>
            </a:r>
            <a:r>
              <a:rPr lang="ja-JP" altLang="en-US" sz="1600" b="1" dirty="0" smtClean="0">
                <a:solidFill>
                  <a:schemeClr val="bg1"/>
                </a:solidFill>
                <a:latin typeface="HG丸ｺﾞｼｯｸM-PRO" panose="020F0600000000000000" pitchFamily="50" charset="-128"/>
                <a:ea typeface="HG丸ｺﾞｼｯｸM-PRO" panose="020F0600000000000000" pitchFamily="50" charset="-128"/>
              </a:rPr>
              <a:t>　国立医薬品食品衛生研究所　安全情報部長　畝山　智香子　氏</a:t>
            </a:r>
            <a:endParaRPr lang="en-US" altLang="ja-JP" sz="1600" b="1" dirty="0" smtClean="0">
              <a:solidFill>
                <a:schemeClr val="bg1"/>
              </a:solidFill>
              <a:latin typeface="HG丸ｺﾞｼｯｸM-PRO" panose="020F0600000000000000" pitchFamily="50" charset="-128"/>
              <a:ea typeface="HG丸ｺﾞｼｯｸM-PRO" panose="020F0600000000000000" pitchFamily="50" charset="-128"/>
            </a:endParaRPr>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2" y="-13984"/>
            <a:ext cx="6858000" cy="385763"/>
          </a:xfrm>
          <a:prstGeom prst="rect">
            <a:avLst/>
          </a:prstGeom>
        </p:spPr>
      </p:pic>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535054"/>
            <a:ext cx="6858000" cy="385763"/>
          </a:xfrm>
          <a:prstGeom prst="rect">
            <a:avLst/>
          </a:prstGeom>
        </p:spPr>
      </p:pic>
      <p:pic>
        <p:nvPicPr>
          <p:cNvPr id="9" name="図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51" y="2974709"/>
            <a:ext cx="1203325" cy="1637177"/>
          </a:xfrm>
          <a:prstGeom prst="rect">
            <a:avLst/>
          </a:prstGeom>
        </p:spPr>
      </p:pic>
      <p:pic>
        <p:nvPicPr>
          <p:cNvPr id="13" name="図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46934" y="3466096"/>
            <a:ext cx="858029" cy="864513"/>
          </a:xfrm>
          <a:prstGeom prst="rect">
            <a:avLst/>
          </a:prstGeom>
        </p:spPr>
      </p:pic>
      <p:sp>
        <p:nvSpPr>
          <p:cNvPr id="28" name="楕円 27"/>
          <p:cNvSpPr/>
          <p:nvPr/>
        </p:nvSpPr>
        <p:spPr>
          <a:xfrm>
            <a:off x="164322" y="8665861"/>
            <a:ext cx="2629677" cy="932220"/>
          </a:xfrm>
          <a:prstGeom prst="ellipse">
            <a:avLst/>
          </a:prstGeom>
          <a:solidFill>
            <a:schemeClr val="accent1">
              <a:lumMod val="20000"/>
              <a:lumOff val="80000"/>
            </a:schemeClr>
          </a:solidFill>
          <a:ln w="285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solidFill>
                <a:srgbClr val="FF0000"/>
              </a:solidFill>
              <a:latin typeface="HGS創英角ﾎﾟｯﾌﾟ体" panose="040B0A00000000000000" pitchFamily="50" charset="-128"/>
              <a:ea typeface="HGS創英角ﾎﾟｯﾌﾟ体" panose="040B0A00000000000000" pitchFamily="50" charset="-128"/>
            </a:endParaRPr>
          </a:p>
        </p:txBody>
      </p:sp>
      <p:sp>
        <p:nvSpPr>
          <p:cNvPr id="14" name="テキスト ボックス 13"/>
          <p:cNvSpPr txBox="1"/>
          <p:nvPr/>
        </p:nvSpPr>
        <p:spPr>
          <a:xfrm>
            <a:off x="418677" y="7881553"/>
            <a:ext cx="2108269" cy="553998"/>
          </a:xfrm>
          <a:prstGeom prst="rect">
            <a:avLst/>
          </a:prstGeom>
          <a:noFill/>
        </p:spPr>
        <p:txBody>
          <a:bodyPr wrap="none" rtlCol="0">
            <a:spAutoFit/>
          </a:bodyPr>
          <a:lstStyle/>
          <a:p>
            <a:r>
              <a:rPr kumimoji="1" lang="ja-JP" altLang="en-US" sz="3000" dirty="0" smtClean="0">
                <a:ln>
                  <a:solidFill>
                    <a:schemeClr val="tx1"/>
                  </a:solidFill>
                </a:ln>
                <a:solidFill>
                  <a:srgbClr val="FFC000"/>
                </a:solidFill>
                <a:latin typeface="HGP創英角ﾎﾟｯﾌﾟ体" panose="040B0A00000000000000" pitchFamily="50" charset="-128"/>
                <a:ea typeface="HGP創英角ﾎﾟｯﾌﾟ体" panose="040B0A00000000000000" pitchFamily="50" charset="-128"/>
              </a:rPr>
              <a:t>参加費無料</a:t>
            </a:r>
            <a:endParaRPr kumimoji="1" lang="ja-JP" altLang="en-US" sz="3000" dirty="0">
              <a:ln>
                <a:solidFill>
                  <a:schemeClr val="tx1"/>
                </a:solidFill>
              </a:ln>
              <a:solidFill>
                <a:srgbClr val="FFC000"/>
              </a:solidFill>
              <a:latin typeface="HGP創英角ﾎﾟｯﾌﾟ体" panose="040B0A00000000000000" pitchFamily="50" charset="-128"/>
              <a:ea typeface="HGP創英角ﾎﾟｯﾌﾟ体" panose="040B0A00000000000000" pitchFamily="50" charset="-128"/>
            </a:endParaRPr>
          </a:p>
        </p:txBody>
      </p:sp>
      <p:sp>
        <p:nvSpPr>
          <p:cNvPr id="30" name="テキスト ボックス 29"/>
          <p:cNvSpPr txBox="1"/>
          <p:nvPr/>
        </p:nvSpPr>
        <p:spPr>
          <a:xfrm>
            <a:off x="311992" y="8467047"/>
            <a:ext cx="2342309" cy="1077218"/>
          </a:xfrm>
          <a:prstGeom prst="rect">
            <a:avLst/>
          </a:prstGeom>
          <a:noFill/>
        </p:spPr>
        <p:txBody>
          <a:bodyPr wrap="square" rtlCol="0">
            <a:spAutoFit/>
          </a:bodyPr>
          <a:lstStyle/>
          <a:p>
            <a:r>
              <a:rPr kumimoji="1" lang="ja-JP" altLang="en-US" sz="3600" dirty="0" smtClean="0">
                <a:ln>
                  <a:solidFill>
                    <a:schemeClr val="tx1"/>
                  </a:solidFill>
                </a:ln>
                <a:solidFill>
                  <a:srgbClr val="FFC000"/>
                </a:solidFill>
                <a:latin typeface="HGP創英角ﾎﾟｯﾌﾟ体" panose="040B0A00000000000000" pitchFamily="50" charset="-128"/>
                <a:ea typeface="HGP創英角ﾎﾟｯﾌﾟ体" panose="040B0A00000000000000" pitchFamily="50" charset="-128"/>
              </a:rPr>
              <a:t>　　</a:t>
            </a:r>
            <a:r>
              <a:rPr kumimoji="1" lang="ja-JP" altLang="en-US" sz="2800" dirty="0" smtClean="0">
                <a:ln>
                  <a:solidFill>
                    <a:schemeClr val="tx1"/>
                  </a:solidFill>
                </a:ln>
                <a:solidFill>
                  <a:srgbClr val="0070C0"/>
                </a:solidFill>
                <a:latin typeface="HGP創英角ﾎﾟｯﾌﾟ体" panose="040B0A00000000000000" pitchFamily="50" charset="-128"/>
                <a:ea typeface="HGP創英角ﾎﾟｯﾌﾟ体" panose="040B0A00000000000000" pitchFamily="50" charset="-128"/>
              </a:rPr>
              <a:t>定員</a:t>
            </a:r>
            <a:endParaRPr kumimoji="1" lang="en-US" altLang="ja-JP" sz="2800" dirty="0" smtClean="0">
              <a:ln>
                <a:solidFill>
                  <a:schemeClr val="tx1"/>
                </a:solidFill>
              </a:ln>
              <a:solidFill>
                <a:srgbClr val="0070C0"/>
              </a:solidFill>
              <a:latin typeface="HGP創英角ﾎﾟｯﾌﾟ体" panose="040B0A00000000000000" pitchFamily="50" charset="-128"/>
              <a:ea typeface="HGP創英角ﾎﾟｯﾌﾟ体" panose="040B0A00000000000000" pitchFamily="50" charset="-128"/>
            </a:endParaRPr>
          </a:p>
          <a:p>
            <a:r>
              <a:rPr kumimoji="1" lang="ja-JP" altLang="en-US" sz="2800" dirty="0" smtClean="0">
                <a:ln>
                  <a:solidFill>
                    <a:schemeClr val="tx1"/>
                  </a:solidFill>
                </a:ln>
                <a:solidFill>
                  <a:srgbClr val="0070C0"/>
                </a:solidFill>
                <a:latin typeface="HGP創英角ﾎﾟｯﾌﾟ体" panose="040B0A00000000000000" pitchFamily="50" charset="-128"/>
                <a:ea typeface="HGP創英角ﾎﾟｯﾌﾟ体" panose="040B0A00000000000000" pitchFamily="50" charset="-128"/>
              </a:rPr>
              <a:t>１００人　限定</a:t>
            </a:r>
            <a:endParaRPr kumimoji="1" lang="ja-JP" altLang="en-US" sz="2800" dirty="0">
              <a:ln>
                <a:solidFill>
                  <a:schemeClr val="tx1"/>
                </a:solidFill>
              </a:ln>
              <a:solidFill>
                <a:srgbClr val="0070C0"/>
              </a:solidFill>
              <a:latin typeface="HGP創英角ﾎﾟｯﾌﾟ体" panose="040B0A00000000000000" pitchFamily="50" charset="-128"/>
              <a:ea typeface="HGP創英角ﾎﾟｯﾌﾟ体" panose="040B0A00000000000000" pitchFamily="50" charset="-128"/>
            </a:endParaRPr>
          </a:p>
        </p:txBody>
      </p:sp>
      <p:sp>
        <p:nvSpPr>
          <p:cNvPr id="31" name="テキスト ボックス 30"/>
          <p:cNvSpPr txBox="1"/>
          <p:nvPr/>
        </p:nvSpPr>
        <p:spPr>
          <a:xfrm>
            <a:off x="466566" y="6972873"/>
            <a:ext cx="6340391" cy="307777"/>
          </a:xfrm>
          <a:prstGeom prst="rect">
            <a:avLst/>
          </a:prstGeom>
          <a:noFill/>
        </p:spPr>
        <p:txBody>
          <a:bodyPr wrap="square" rtlCol="0">
            <a:spAutoFit/>
          </a:bodyPr>
          <a:lstStyle/>
          <a:p>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講演終了後、質疑応答の時間を設けます。</a:t>
            </a:r>
            <a:endParaRPr lang="en-US" altLang="ja-JP" sz="1400" b="1" dirty="0" smtClean="0">
              <a:solidFill>
                <a:schemeClr val="bg1"/>
              </a:solidFill>
              <a:latin typeface="HG丸ｺﾞｼｯｸM-PRO" panose="020F0600000000000000" pitchFamily="50" charset="-128"/>
              <a:ea typeface="HG丸ｺﾞｼｯｸM-PRO" panose="020F0600000000000000" pitchFamily="50" charset="-128"/>
            </a:endParaRPr>
          </a:p>
        </p:txBody>
      </p:sp>
      <p:sp>
        <p:nvSpPr>
          <p:cNvPr id="24" name="テキスト ボックス 23"/>
          <p:cNvSpPr txBox="1"/>
          <p:nvPr/>
        </p:nvSpPr>
        <p:spPr>
          <a:xfrm>
            <a:off x="311992" y="7291964"/>
            <a:ext cx="6340391" cy="461665"/>
          </a:xfrm>
          <a:prstGeom prst="rect">
            <a:avLst/>
          </a:prstGeom>
          <a:noFill/>
        </p:spPr>
        <p:txBody>
          <a:bodyPr wrap="square" rtlCol="0">
            <a:spAutoFit/>
          </a:bodyPr>
          <a:lstStyle/>
          <a:p>
            <a:r>
              <a:rPr lang="ja-JP" altLang="en-US" sz="1200" dirty="0" smtClean="0">
                <a:latin typeface="HG丸ｺﾞｼｯｸM-PRO" panose="020F0600000000000000" pitchFamily="50" charset="-128"/>
                <a:ea typeface="HG丸ｺﾞｼｯｸM-PRO" panose="020F0600000000000000" pitchFamily="50" charset="-128"/>
              </a:rPr>
              <a:t>　当日は、参加者同士の席が密着しないよう配席いたします。また、当日体調不良の方は、参加をお断りすることがあります。</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4143375" y="5456421"/>
            <a:ext cx="1127232" cy="253916"/>
          </a:xfrm>
          <a:prstGeom prst="rect">
            <a:avLst/>
          </a:prstGeom>
          <a:noFill/>
        </p:spPr>
        <p:txBody>
          <a:bodyPr wrap="none" rtlCol="0">
            <a:spAutoFit/>
          </a:bodyPr>
          <a:lstStyle/>
          <a:p>
            <a:r>
              <a:rPr kumimoji="1" lang="ja-JP" altLang="en-US" sz="1050" dirty="0" smtClean="0">
                <a:solidFill>
                  <a:schemeClr val="bg1"/>
                </a:solidFill>
              </a:rPr>
              <a:t>うの　　まあさ</a:t>
            </a:r>
            <a:endParaRPr kumimoji="1" lang="ja-JP" altLang="en-US" sz="1050" dirty="0">
              <a:solidFill>
                <a:schemeClr val="bg1"/>
              </a:solidFill>
            </a:endParaRPr>
          </a:p>
        </p:txBody>
      </p:sp>
      <p:sp>
        <p:nvSpPr>
          <p:cNvPr id="26" name="テキスト ボックス 25"/>
          <p:cNvSpPr txBox="1"/>
          <p:nvPr/>
        </p:nvSpPr>
        <p:spPr>
          <a:xfrm>
            <a:off x="4602413" y="6562386"/>
            <a:ext cx="1396536" cy="253916"/>
          </a:xfrm>
          <a:prstGeom prst="rect">
            <a:avLst/>
          </a:prstGeom>
          <a:noFill/>
        </p:spPr>
        <p:txBody>
          <a:bodyPr wrap="none" rtlCol="0">
            <a:spAutoFit/>
          </a:bodyPr>
          <a:lstStyle/>
          <a:p>
            <a:r>
              <a:rPr kumimoji="1" lang="ja-JP" altLang="en-US" sz="1050" dirty="0" smtClean="0">
                <a:solidFill>
                  <a:schemeClr val="bg1"/>
                </a:solidFill>
              </a:rPr>
              <a:t>うねやま　　ちかこ</a:t>
            </a:r>
            <a:endParaRPr kumimoji="1" lang="ja-JP" altLang="en-US" sz="1050" dirty="0">
              <a:solidFill>
                <a:schemeClr val="bg1"/>
              </a:solidFill>
            </a:endParaRPr>
          </a:p>
        </p:txBody>
      </p:sp>
    </p:spTree>
    <p:extLst>
      <p:ext uri="{BB962C8B-B14F-4D97-AF65-F5344CB8AC3E}">
        <p14:creationId xmlns:p14="http://schemas.microsoft.com/office/powerpoint/2010/main" val="23798428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210026" y="45189"/>
            <a:ext cx="1296144" cy="443315"/>
          </a:xfrm>
          <a:prstGeom prst="roundRect">
            <a:avLst/>
          </a:prstGeom>
          <a:solidFill>
            <a:srgbClr val="FFFFCC"/>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srgbClr val="1F497D"/>
                </a:solidFill>
                <a:effectLst/>
                <a:uLnTx/>
                <a:uFillTx/>
                <a:latin typeface="メイリオ" panose="020B0604030504040204" pitchFamily="50" charset="-128"/>
                <a:ea typeface="メイリオ" panose="020B0604030504040204" pitchFamily="50" charset="-128"/>
              </a:rPr>
              <a:t>あて先</a:t>
            </a:r>
            <a:endParaRPr kumimoji="1" lang="ja-JP" altLang="en-US" sz="2000" b="1" i="0" u="none" strike="noStrike" kern="1200" cap="none" spc="0" normalizeH="0" baseline="0" noProof="0" dirty="0">
              <a:ln>
                <a:noFill/>
              </a:ln>
              <a:solidFill>
                <a:srgbClr val="1F497D"/>
              </a:solidFill>
              <a:effectLst/>
              <a:uLnTx/>
              <a:uFillTx/>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0" y="488504"/>
            <a:ext cx="6858000" cy="26930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郵送</a:t>
            </a:r>
            <a:r>
              <a:rPr kumimoji="1" lang="ja-JP" altLang="en-US" sz="1400" b="1" dirty="0">
                <a:solidFill>
                  <a:prstClr val="black"/>
                </a:solidFill>
                <a:latin typeface="メイリオ" panose="020B0604030504040204" pitchFamily="50" charset="-128"/>
                <a:ea typeface="メイリオ" panose="020B0604030504040204" pitchFamily="50" charset="-128"/>
              </a:rPr>
              <a:t>：</a:t>
            </a:r>
            <a:endPar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　〒</a:t>
            </a:r>
            <a:r>
              <a:rPr kumimoji="1" lang="en-US" altLang="ja-JP" sz="140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862</a:t>
            </a:r>
            <a:r>
              <a:rPr kumimoji="1" lang="ja-JP" altLang="en-US" sz="140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a:t>
            </a:r>
            <a:r>
              <a:rPr kumimoji="1" lang="en-US" altLang="ja-JP" sz="140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8570</a:t>
            </a:r>
            <a:r>
              <a:rPr kumimoji="1" lang="ja-JP" altLang="en-US" sz="140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a:t>
            </a:r>
            <a:r>
              <a:rPr kumimoji="1" lang="ja-JP" altLang="en-US" sz="14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熊本県庁専用郵便番号のため、住所の記載は</a:t>
            </a:r>
            <a:r>
              <a:rPr kumimoji="1" lang="ja-JP" altLang="en-US" sz="140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不要です。）</a:t>
            </a:r>
            <a:endParaRPr kumimoji="1" lang="ja-JP" altLang="en-US" sz="14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　熊本県</a:t>
            </a:r>
            <a:r>
              <a:rPr kumimoji="1" lang="ja-JP" altLang="en-US" sz="14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環境生活部県民生活局くらしの安全推進課　</a:t>
            </a:r>
            <a:endParaRPr kumimoji="1" lang="en-US" altLang="ja-JP" sz="140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FAX</a:t>
            </a: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a:t>
            </a:r>
            <a:r>
              <a:rPr kumimoji="1" lang="en-US" altLang="ja-JP" sz="140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096-382-7403</a:t>
            </a:r>
            <a:endParaRPr kumimoji="1" lang="ja-JP" altLang="en-US" sz="14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E-mail</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r>
              <a:rPr kumimoji="1" lang="en-US" altLang="ja-JP" sz="14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anzensuishin@pref.kumamoto.lg.jp</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a:t>
            </a:r>
            <a:r>
              <a:rPr kumimoji="1" lang="ja-JP" altLang="en-US" sz="14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（メールでお申込みの場合、様式は任意です。下記内容を記載してください。</a:t>
            </a:r>
            <a:r>
              <a:rPr kumimoji="1" lang="ja-JP" altLang="en-US" sz="140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a:t>
            </a:r>
            <a:endParaRPr kumimoji="1" lang="en-US" altLang="ja-JP" sz="140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　　　</a:t>
            </a:r>
            <a:endParaRPr kumimoji="1" lang="en-US" altLang="ja-JP"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令和５年度　食の安全セミナー　参加申込書</a:t>
            </a:r>
            <a:endParaRPr kumimoji="1" lang="en-US" altLang="ja-JP" sz="2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a:t>
            </a:r>
            <a:r>
              <a:rPr kumimoji="1" lang="ja-JP" altLang="en-US" sz="11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本申込書の提出をもって申し込み完了とします。</a:t>
            </a:r>
            <a:r>
              <a:rPr kumimoji="1" lang="ja-JP" altLang="en-US" sz="1100" b="1" u="wavy" dirty="0" smtClean="0">
                <a:solidFill>
                  <a:prstClr val="black"/>
                </a:solidFill>
                <a:latin typeface="メイリオ" panose="020B0604030504040204" pitchFamily="50" charset="-128"/>
                <a:ea typeface="メイリオ" panose="020B0604030504040204" pitchFamily="50" charset="-128"/>
              </a:rPr>
              <a:t>別途、参加証等をお送りすることはありません</a:t>
            </a:r>
            <a:r>
              <a:rPr kumimoji="1" lang="ja-JP" altLang="en-US" sz="1100" b="1" dirty="0" smtClean="0">
                <a:solidFill>
                  <a:prstClr val="black"/>
                </a:solidFill>
                <a:latin typeface="メイリオ" panose="020B0604030504040204" pitchFamily="50" charset="-128"/>
                <a:ea typeface="メイリオ" panose="020B0604030504040204" pitchFamily="50" charset="-128"/>
              </a:rPr>
              <a:t>。</a:t>
            </a: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486479338"/>
              </p:ext>
            </p:extLst>
          </p:nvPr>
        </p:nvGraphicFramePr>
        <p:xfrm>
          <a:off x="190244" y="3174308"/>
          <a:ext cx="6535137" cy="4215296"/>
        </p:xfrm>
        <a:graphic>
          <a:graphicData uri="http://schemas.openxmlformats.org/drawingml/2006/table">
            <a:tbl>
              <a:tblPr firstRow="1" firstCol="1" bandRow="1"/>
              <a:tblGrid>
                <a:gridCol w="1163038">
                  <a:extLst>
                    <a:ext uri="{9D8B030D-6E8A-4147-A177-3AD203B41FA5}">
                      <a16:colId xmlns:a16="http://schemas.microsoft.com/office/drawing/2014/main" val="20000"/>
                    </a:ext>
                  </a:extLst>
                </a:gridCol>
                <a:gridCol w="1136784">
                  <a:extLst>
                    <a:ext uri="{9D8B030D-6E8A-4147-A177-3AD203B41FA5}">
                      <a16:colId xmlns:a16="http://schemas.microsoft.com/office/drawing/2014/main" val="20001"/>
                    </a:ext>
                  </a:extLst>
                </a:gridCol>
                <a:gridCol w="108711">
                  <a:extLst>
                    <a:ext uri="{9D8B030D-6E8A-4147-A177-3AD203B41FA5}">
                      <a16:colId xmlns:a16="http://schemas.microsoft.com/office/drawing/2014/main" val="20002"/>
                    </a:ext>
                  </a:extLst>
                </a:gridCol>
                <a:gridCol w="1040833">
                  <a:extLst>
                    <a:ext uri="{9D8B030D-6E8A-4147-A177-3AD203B41FA5}">
                      <a16:colId xmlns:a16="http://schemas.microsoft.com/office/drawing/2014/main" val="20003"/>
                    </a:ext>
                  </a:extLst>
                </a:gridCol>
                <a:gridCol w="403899">
                  <a:extLst>
                    <a:ext uri="{9D8B030D-6E8A-4147-A177-3AD203B41FA5}">
                      <a16:colId xmlns:a16="http://schemas.microsoft.com/office/drawing/2014/main" val="20004"/>
                    </a:ext>
                  </a:extLst>
                </a:gridCol>
                <a:gridCol w="826978">
                  <a:extLst>
                    <a:ext uri="{9D8B030D-6E8A-4147-A177-3AD203B41FA5}">
                      <a16:colId xmlns:a16="http://schemas.microsoft.com/office/drawing/2014/main" val="20005"/>
                    </a:ext>
                  </a:extLst>
                </a:gridCol>
                <a:gridCol w="1854894">
                  <a:extLst>
                    <a:ext uri="{9D8B030D-6E8A-4147-A177-3AD203B41FA5}">
                      <a16:colId xmlns:a16="http://schemas.microsoft.com/office/drawing/2014/main" val="20006"/>
                    </a:ext>
                  </a:extLst>
                </a:gridCol>
              </a:tblGrid>
              <a:tr h="247145">
                <a:tc>
                  <a:txBody>
                    <a:bodyPr/>
                    <a:lstStyle/>
                    <a:p>
                      <a:pPr algn="dist">
                        <a:lnSpc>
                          <a:spcPts val="1900"/>
                        </a:lnSpc>
                        <a:spcAft>
                          <a:spcPts val="0"/>
                        </a:spcAft>
                      </a:pPr>
                      <a:r>
                        <a:rPr lang="ja-JP" altLang="en-US" sz="1100" b="1" kern="100" spc="-100" dirty="0" smtClean="0">
                          <a:effectLst/>
                          <a:latin typeface="メイリオ" panose="020B0604030504040204" pitchFamily="50" charset="-128"/>
                          <a:ea typeface="メイリオ" panose="020B0604030504040204" pitchFamily="50" charset="-128"/>
                          <a:cs typeface="Times New Roman"/>
                        </a:rPr>
                        <a:t>ふりがな</a:t>
                      </a:r>
                      <a:endParaRPr lang="ja-JP" sz="1100" b="1" kern="100" spc="-100" dirty="0">
                        <a:effectLst/>
                        <a:latin typeface="メイリオ" panose="020B0604030504040204" pitchFamily="50" charset="-128"/>
                        <a:ea typeface="メイリオ" panose="020B0604030504040204" pitchFamily="50" charset="-128"/>
                        <a:cs typeface="Times New Roman"/>
                      </a:endParaRPr>
                    </a:p>
                  </a:txBody>
                  <a:tcPr marL="65791" marR="657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lnSpc>
                          <a:spcPts val="1900"/>
                        </a:lnSpc>
                        <a:spcAft>
                          <a:spcPts val="0"/>
                        </a:spcAft>
                      </a:pPr>
                      <a:endParaRPr lang="ja-JP" sz="1200" kern="100" spc="-100" dirty="0">
                        <a:effectLst/>
                        <a:latin typeface="メイリオ" panose="020B0604030504040204" pitchFamily="50" charset="-128"/>
                        <a:ea typeface="メイリオ" panose="020B0604030504040204" pitchFamily="50" charset="-128"/>
                        <a:cs typeface="Times New Roman"/>
                      </a:endParaRPr>
                    </a:p>
                  </a:txBody>
                  <a:tcPr marL="65791" marR="657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336151"/>
                  </a:ext>
                </a:extLst>
              </a:tr>
              <a:tr h="501198">
                <a:tc>
                  <a:txBody>
                    <a:bodyPr/>
                    <a:lstStyle/>
                    <a:p>
                      <a:pPr algn="dist">
                        <a:lnSpc>
                          <a:spcPts val="1900"/>
                        </a:lnSpc>
                        <a:spcAft>
                          <a:spcPts val="0"/>
                        </a:spcAft>
                      </a:pPr>
                      <a:r>
                        <a:rPr lang="ja-JP" sz="1200" b="1" kern="100" spc="100" dirty="0">
                          <a:solidFill>
                            <a:srgbClr val="000000"/>
                          </a:solidFill>
                          <a:effectLst/>
                          <a:latin typeface="メイリオ" panose="020B0604030504040204" pitchFamily="50" charset="-128"/>
                          <a:ea typeface="メイリオ" panose="020B0604030504040204" pitchFamily="50" charset="-128"/>
                          <a:cs typeface="Times New Roman"/>
                        </a:rPr>
                        <a:t>参加者氏名</a:t>
                      </a:r>
                      <a:endParaRPr lang="ja-JP" sz="1200" kern="100" spc="-100" dirty="0">
                        <a:effectLst/>
                        <a:latin typeface="メイリオ" panose="020B0604030504040204" pitchFamily="50" charset="-128"/>
                        <a:ea typeface="メイリオ" panose="020B0604030504040204" pitchFamily="50" charset="-128"/>
                        <a:cs typeface="Times New Roman"/>
                      </a:endParaRPr>
                    </a:p>
                  </a:txBody>
                  <a:tcPr marL="65791" marR="657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lnSpc>
                          <a:spcPts val="1900"/>
                        </a:lnSpc>
                        <a:spcAft>
                          <a:spcPts val="0"/>
                        </a:spcAft>
                      </a:pPr>
                      <a:r>
                        <a:rPr lang="en-US" sz="2300" b="1" kern="100" spc="100" dirty="0">
                          <a:solidFill>
                            <a:srgbClr val="000000"/>
                          </a:solidFill>
                          <a:effectLst/>
                          <a:latin typeface="メイリオ" panose="020B0604030504040204" pitchFamily="50" charset="-128"/>
                          <a:ea typeface="メイリオ" panose="020B0604030504040204" pitchFamily="50" charset="-128"/>
                          <a:cs typeface="Times New Roman"/>
                        </a:rPr>
                        <a:t> </a:t>
                      </a:r>
                      <a:endParaRPr lang="ja-JP" sz="1200" kern="100" spc="-100" dirty="0">
                        <a:effectLst/>
                        <a:latin typeface="メイリオ" panose="020B0604030504040204" pitchFamily="50" charset="-128"/>
                        <a:ea typeface="メイリオ" panose="020B0604030504040204" pitchFamily="50" charset="-128"/>
                        <a:cs typeface="Times New Roman"/>
                      </a:endParaRPr>
                    </a:p>
                  </a:txBody>
                  <a:tcPr marL="65791" marR="657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89335">
                <a:tc>
                  <a:txBody>
                    <a:bodyPr/>
                    <a:lstStyle/>
                    <a:p>
                      <a:pPr algn="dist">
                        <a:lnSpc>
                          <a:spcPts val="1900"/>
                        </a:lnSpc>
                        <a:spcAft>
                          <a:spcPts val="0"/>
                        </a:spcAft>
                      </a:pPr>
                      <a:r>
                        <a:rPr lang="ja-JP" sz="1200" b="1" kern="100" spc="100" dirty="0">
                          <a:solidFill>
                            <a:srgbClr val="000000"/>
                          </a:solidFill>
                          <a:effectLst/>
                          <a:latin typeface="メイリオ" panose="020B0604030504040204" pitchFamily="50" charset="-128"/>
                          <a:ea typeface="メイリオ" panose="020B0604030504040204" pitchFamily="50" charset="-128"/>
                          <a:cs typeface="Times New Roman"/>
                        </a:rPr>
                        <a:t>連絡先</a:t>
                      </a:r>
                      <a:endParaRPr lang="ja-JP" sz="1200" kern="100" spc="-100" dirty="0">
                        <a:effectLst/>
                        <a:latin typeface="メイリオ" panose="020B0604030504040204" pitchFamily="50" charset="-128"/>
                        <a:ea typeface="メイリオ" panose="020B0604030504040204" pitchFamily="50" charset="-128"/>
                        <a:cs typeface="Times New Roman"/>
                      </a:endParaRPr>
                    </a:p>
                  </a:txBody>
                  <a:tcPr marL="65791" marR="657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900"/>
                        </a:lnSpc>
                        <a:spcAft>
                          <a:spcPts val="0"/>
                        </a:spcAft>
                      </a:pPr>
                      <a:r>
                        <a:rPr lang="en-US" sz="1200" b="1" kern="100" spc="100" dirty="0">
                          <a:solidFill>
                            <a:srgbClr val="000000"/>
                          </a:solidFill>
                          <a:effectLst/>
                          <a:latin typeface="メイリオ" panose="020B0604030504040204" pitchFamily="50" charset="-128"/>
                          <a:ea typeface="メイリオ" panose="020B0604030504040204" pitchFamily="50" charset="-128"/>
                          <a:cs typeface="Times New Roman"/>
                        </a:rPr>
                        <a:t>TEL</a:t>
                      </a:r>
                      <a:endParaRPr lang="ja-JP" sz="1200" kern="100" spc="-100" dirty="0">
                        <a:effectLst/>
                        <a:latin typeface="メイリオ" panose="020B0604030504040204" pitchFamily="50" charset="-128"/>
                        <a:ea typeface="メイリオ" panose="020B0604030504040204" pitchFamily="50" charset="-128"/>
                        <a:cs typeface="Times New Roman"/>
                      </a:endParaRPr>
                    </a:p>
                  </a:txBody>
                  <a:tcPr marL="65791" marR="657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ts val="1900"/>
                        </a:lnSpc>
                        <a:spcAft>
                          <a:spcPts val="0"/>
                        </a:spcAft>
                      </a:pPr>
                      <a:r>
                        <a:rPr lang="en-US" sz="2300" b="1" kern="100" spc="100" dirty="0">
                          <a:solidFill>
                            <a:srgbClr val="000000"/>
                          </a:solidFill>
                          <a:effectLst/>
                          <a:latin typeface="メイリオ" panose="020B0604030504040204" pitchFamily="50" charset="-128"/>
                          <a:ea typeface="メイリオ" panose="020B0604030504040204" pitchFamily="50" charset="-128"/>
                          <a:cs typeface="Times New Roman"/>
                        </a:rPr>
                        <a:t> </a:t>
                      </a:r>
                      <a:endParaRPr lang="ja-JP" sz="1200" kern="100" spc="-100" dirty="0">
                        <a:effectLst/>
                        <a:latin typeface="メイリオ" panose="020B0604030504040204" pitchFamily="50" charset="-128"/>
                        <a:ea typeface="メイリオ" panose="020B0604030504040204" pitchFamily="50" charset="-128"/>
                        <a:cs typeface="Times New Roman"/>
                      </a:endParaRPr>
                    </a:p>
                  </a:txBody>
                  <a:tcPr marL="65791" marR="657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a:lnSpc>
                          <a:spcPts val="1900"/>
                        </a:lnSpc>
                        <a:spcAft>
                          <a:spcPts val="0"/>
                        </a:spcAft>
                      </a:pPr>
                      <a:r>
                        <a:rPr lang="en-US" sz="1200" b="1" kern="100" spc="100">
                          <a:solidFill>
                            <a:srgbClr val="000000"/>
                          </a:solidFill>
                          <a:effectLst/>
                          <a:latin typeface="メイリオ" panose="020B0604030504040204" pitchFamily="50" charset="-128"/>
                          <a:ea typeface="メイリオ" panose="020B0604030504040204" pitchFamily="50" charset="-128"/>
                          <a:cs typeface="Times New Roman"/>
                        </a:rPr>
                        <a:t>FAX</a:t>
                      </a:r>
                      <a:endParaRPr lang="ja-JP" sz="1200" kern="100" spc="-100">
                        <a:effectLst/>
                        <a:latin typeface="メイリオ" panose="020B0604030504040204" pitchFamily="50" charset="-128"/>
                        <a:ea typeface="メイリオ" panose="020B0604030504040204" pitchFamily="50" charset="-128"/>
                        <a:cs typeface="Times New Roman"/>
                      </a:endParaRPr>
                    </a:p>
                  </a:txBody>
                  <a:tcPr marL="65791" marR="657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900"/>
                        </a:lnSpc>
                        <a:spcAft>
                          <a:spcPts val="0"/>
                        </a:spcAft>
                      </a:pPr>
                      <a:r>
                        <a:rPr lang="en-US" sz="2300" b="1" kern="100" spc="100" dirty="0">
                          <a:solidFill>
                            <a:srgbClr val="000000"/>
                          </a:solidFill>
                          <a:effectLst/>
                          <a:latin typeface="メイリオ" panose="020B0604030504040204" pitchFamily="50" charset="-128"/>
                          <a:ea typeface="メイリオ" panose="020B0604030504040204" pitchFamily="50" charset="-128"/>
                          <a:cs typeface="Times New Roman"/>
                        </a:rPr>
                        <a:t> </a:t>
                      </a:r>
                      <a:endParaRPr lang="ja-JP" sz="1200" kern="100" spc="-100" dirty="0">
                        <a:effectLst/>
                        <a:latin typeface="メイリオ" panose="020B0604030504040204" pitchFamily="50" charset="-128"/>
                        <a:ea typeface="メイリオ" panose="020B0604030504040204" pitchFamily="50" charset="-128"/>
                        <a:cs typeface="Times New Roman"/>
                      </a:endParaRPr>
                    </a:p>
                  </a:txBody>
                  <a:tcPr marL="65791" marR="657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9335">
                <a:tc>
                  <a:txBody>
                    <a:bodyPr/>
                    <a:lstStyle/>
                    <a:p>
                      <a:pPr algn="dist">
                        <a:lnSpc>
                          <a:spcPts val="1900"/>
                        </a:lnSpc>
                        <a:spcAft>
                          <a:spcPts val="0"/>
                        </a:spcAft>
                      </a:pPr>
                      <a:r>
                        <a:rPr lang="ja-JP" altLang="en-US" sz="1200" b="1" kern="100" spc="-100" dirty="0" smtClean="0">
                          <a:effectLst/>
                          <a:latin typeface="メイリオ" panose="020B0604030504040204" pitchFamily="50" charset="-128"/>
                          <a:ea typeface="メイリオ" panose="020B0604030504040204" pitchFamily="50" charset="-128"/>
                          <a:cs typeface="Times New Roman"/>
                        </a:rPr>
                        <a:t>メールアドレス</a:t>
                      </a:r>
                      <a:endParaRPr lang="ja-JP" sz="1200" b="1" kern="100" spc="-100" dirty="0">
                        <a:effectLst/>
                        <a:latin typeface="メイリオ" panose="020B0604030504040204" pitchFamily="50" charset="-128"/>
                        <a:ea typeface="メイリオ" panose="020B0604030504040204" pitchFamily="50" charset="-128"/>
                        <a:cs typeface="Times New Roman"/>
                      </a:endParaRPr>
                    </a:p>
                  </a:txBody>
                  <a:tcPr marL="65791" marR="657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lnSpc>
                          <a:spcPts val="1900"/>
                        </a:lnSpc>
                        <a:spcAft>
                          <a:spcPts val="0"/>
                        </a:spcAft>
                      </a:pPr>
                      <a:endParaRPr lang="ja-JP" sz="1200" kern="100" spc="-100" dirty="0">
                        <a:effectLst/>
                        <a:latin typeface="メイリオ" panose="020B0604030504040204" pitchFamily="50" charset="-128"/>
                        <a:ea typeface="メイリオ" panose="020B0604030504040204" pitchFamily="50" charset="-128"/>
                        <a:cs typeface="Times New Roman"/>
                      </a:endParaRPr>
                    </a:p>
                  </a:txBody>
                  <a:tcPr marL="65791" marR="657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ctr">
                        <a:lnSpc>
                          <a:spcPts val="1900"/>
                        </a:lnSpc>
                        <a:spcAft>
                          <a:spcPts val="0"/>
                        </a:spcAft>
                      </a:pPr>
                      <a:endParaRPr lang="ja-JP" sz="1200" kern="100" spc="-100" dirty="0">
                        <a:effectLst/>
                        <a:latin typeface="ＭＳ 明朝"/>
                        <a:cs typeface="Times New Roman"/>
                      </a:endParaRPr>
                    </a:p>
                  </a:txBody>
                  <a:tcPr marL="65791" marR="657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ts val="1900"/>
                        </a:lnSpc>
                        <a:spcAft>
                          <a:spcPts val="0"/>
                        </a:spcAft>
                      </a:pPr>
                      <a:endParaRPr lang="ja-JP" sz="1200" kern="100" spc="-100" dirty="0">
                        <a:effectLst/>
                        <a:latin typeface="ＭＳ 明朝"/>
                        <a:cs typeface="Times New Roman"/>
                      </a:endParaRPr>
                    </a:p>
                  </a:txBody>
                  <a:tcPr marL="65791" marR="657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4712247"/>
                  </a:ext>
                </a:extLst>
              </a:tr>
              <a:tr h="389335">
                <a:tc>
                  <a:txBody>
                    <a:bodyPr/>
                    <a:lstStyle/>
                    <a:p>
                      <a:pPr algn="dist">
                        <a:lnSpc>
                          <a:spcPts val="1900"/>
                        </a:lnSpc>
                        <a:spcAft>
                          <a:spcPts val="0"/>
                        </a:spcAft>
                      </a:pPr>
                      <a:r>
                        <a:rPr lang="ja-JP" sz="1200" b="1" kern="100" spc="100" dirty="0">
                          <a:solidFill>
                            <a:srgbClr val="000000"/>
                          </a:solidFill>
                          <a:effectLst/>
                          <a:latin typeface="メイリオ" panose="020B0604030504040204" pitchFamily="50" charset="-128"/>
                          <a:ea typeface="メイリオ" panose="020B0604030504040204" pitchFamily="50" charset="-128"/>
                          <a:cs typeface="Times New Roman"/>
                        </a:rPr>
                        <a:t>郵便番号 </a:t>
                      </a:r>
                      <a:endParaRPr lang="ja-JP" sz="1200" kern="100" spc="-100" dirty="0">
                        <a:effectLst/>
                        <a:latin typeface="メイリオ" panose="020B0604030504040204" pitchFamily="50" charset="-128"/>
                        <a:ea typeface="メイリオ" panose="020B0604030504040204" pitchFamily="50" charset="-128"/>
                        <a:cs typeface="Times New Roman"/>
                      </a:endParaRPr>
                    </a:p>
                  </a:txBody>
                  <a:tcPr marL="65791" marR="657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ts val="1900"/>
                        </a:lnSpc>
                        <a:spcAft>
                          <a:spcPts val="0"/>
                        </a:spcAft>
                      </a:pPr>
                      <a:r>
                        <a:rPr lang="en-US" sz="1200" b="1" kern="100" spc="100" dirty="0">
                          <a:solidFill>
                            <a:srgbClr val="000000"/>
                          </a:solidFill>
                          <a:effectLst/>
                          <a:latin typeface="メイリオ" panose="020B0604030504040204" pitchFamily="50" charset="-128"/>
                          <a:ea typeface="メイリオ" panose="020B0604030504040204" pitchFamily="50" charset="-128"/>
                          <a:cs typeface="Times New Roman"/>
                        </a:rPr>
                        <a:t> </a:t>
                      </a:r>
                      <a:endParaRPr lang="ja-JP" sz="1200" kern="100" spc="-100" dirty="0">
                        <a:effectLst/>
                        <a:latin typeface="メイリオ" panose="020B0604030504040204" pitchFamily="50" charset="-128"/>
                        <a:ea typeface="メイリオ" panose="020B0604030504040204" pitchFamily="50" charset="-128"/>
                        <a:cs typeface="Times New Roman"/>
                      </a:endParaRPr>
                    </a:p>
                  </a:txBody>
                  <a:tcPr marL="65791" marR="657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lnSpc>
                          <a:spcPts val="1900"/>
                        </a:lnSpc>
                        <a:spcAft>
                          <a:spcPts val="0"/>
                        </a:spcAft>
                      </a:pPr>
                      <a:r>
                        <a:rPr lang="ja-JP" sz="1200" b="1" kern="100" spc="100" dirty="0">
                          <a:solidFill>
                            <a:srgbClr val="000000"/>
                          </a:solidFill>
                          <a:effectLst/>
                          <a:latin typeface="メイリオ" panose="020B0604030504040204" pitchFamily="50" charset="-128"/>
                          <a:ea typeface="メイリオ" panose="020B0604030504040204" pitchFamily="50" charset="-128"/>
                          <a:cs typeface="Times New Roman"/>
                        </a:rPr>
                        <a:t>住所</a:t>
                      </a:r>
                      <a:endParaRPr lang="ja-JP" sz="1200" kern="100" spc="-100" dirty="0">
                        <a:effectLst/>
                        <a:latin typeface="メイリオ" panose="020B0604030504040204" pitchFamily="50" charset="-128"/>
                        <a:ea typeface="メイリオ" panose="020B0604030504040204" pitchFamily="50" charset="-128"/>
                        <a:cs typeface="Times New Roman"/>
                      </a:endParaRPr>
                    </a:p>
                  </a:txBody>
                  <a:tcPr marL="65791" marR="657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ts val="1900"/>
                        </a:lnSpc>
                        <a:spcAft>
                          <a:spcPts val="0"/>
                        </a:spcAft>
                      </a:pPr>
                      <a:r>
                        <a:rPr lang="en-US" sz="2300" b="1" kern="100" spc="100" dirty="0">
                          <a:solidFill>
                            <a:srgbClr val="000000"/>
                          </a:solidFill>
                          <a:effectLst/>
                          <a:latin typeface="メイリオ" panose="020B0604030504040204" pitchFamily="50" charset="-128"/>
                          <a:ea typeface="メイリオ" panose="020B0604030504040204" pitchFamily="50" charset="-128"/>
                          <a:cs typeface="Times New Roman"/>
                        </a:rPr>
                        <a:t> </a:t>
                      </a:r>
                      <a:endParaRPr lang="ja-JP" sz="1200" kern="100" spc="-100" dirty="0">
                        <a:effectLst/>
                        <a:latin typeface="メイリオ" panose="020B0604030504040204" pitchFamily="50" charset="-128"/>
                        <a:ea typeface="メイリオ" panose="020B0604030504040204" pitchFamily="50" charset="-128"/>
                        <a:cs typeface="Times New Roman"/>
                      </a:endParaRPr>
                    </a:p>
                  </a:txBody>
                  <a:tcPr marL="65791" marR="657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479330">
                <a:tc>
                  <a:txBody>
                    <a:bodyPr/>
                    <a:lstStyle/>
                    <a:p>
                      <a:pPr algn="dist">
                        <a:lnSpc>
                          <a:spcPts val="1900"/>
                        </a:lnSpc>
                        <a:spcAft>
                          <a:spcPts val="0"/>
                        </a:spcAft>
                      </a:pPr>
                      <a:r>
                        <a:rPr lang="ja-JP" sz="1200" b="1" kern="100" spc="100" dirty="0" smtClean="0">
                          <a:solidFill>
                            <a:srgbClr val="000000"/>
                          </a:solidFill>
                          <a:effectLst/>
                          <a:latin typeface="メイリオ" panose="020B0604030504040204" pitchFamily="50" charset="-128"/>
                          <a:ea typeface="メイリオ" panose="020B0604030504040204" pitchFamily="50" charset="-128"/>
                          <a:cs typeface="Times New Roman"/>
                        </a:rPr>
                        <a:t>区分</a:t>
                      </a:r>
                      <a:endParaRPr lang="ja-JP" sz="1200" kern="100" spc="-100" dirty="0">
                        <a:effectLst/>
                        <a:latin typeface="メイリオ" panose="020B0604030504040204" pitchFamily="50" charset="-128"/>
                        <a:ea typeface="メイリオ" panose="020B0604030504040204" pitchFamily="50" charset="-128"/>
                        <a:cs typeface="Times New Roman"/>
                      </a:endParaRPr>
                    </a:p>
                  </a:txBody>
                  <a:tcPr marL="65791" marR="657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just">
                        <a:lnSpc>
                          <a:spcPts val="1900"/>
                        </a:lnSpc>
                        <a:spcAft>
                          <a:spcPts val="0"/>
                        </a:spcAft>
                      </a:pPr>
                      <a:r>
                        <a:rPr lang="ja-JP" sz="1200" b="1" kern="100" spc="100" dirty="0">
                          <a:solidFill>
                            <a:srgbClr val="000000"/>
                          </a:solidFill>
                          <a:effectLst/>
                          <a:latin typeface="メイリオ" panose="020B0604030504040204" pitchFamily="50" charset="-128"/>
                          <a:ea typeface="メイリオ" panose="020B0604030504040204" pitchFamily="50" charset="-128"/>
                          <a:cs typeface="Times New Roman"/>
                        </a:rPr>
                        <a:t>１消費者　２食品関連事業者　</a:t>
                      </a:r>
                      <a:r>
                        <a:rPr lang="ja-JP" sz="1200" b="1" kern="100" spc="100" dirty="0" smtClean="0">
                          <a:solidFill>
                            <a:srgbClr val="000000"/>
                          </a:solidFill>
                          <a:effectLst/>
                          <a:latin typeface="メイリオ" panose="020B0604030504040204" pitchFamily="50" charset="-128"/>
                          <a:ea typeface="メイリオ" panose="020B0604030504040204" pitchFamily="50" charset="-128"/>
                          <a:cs typeface="Times New Roman"/>
                        </a:rPr>
                        <a:t>３</a:t>
                      </a:r>
                      <a:r>
                        <a:rPr lang="ja-JP" altLang="en-US" sz="1200" b="1" kern="100" spc="100" dirty="0" smtClean="0">
                          <a:solidFill>
                            <a:srgbClr val="000000"/>
                          </a:solidFill>
                          <a:effectLst/>
                          <a:latin typeface="メイリオ" panose="020B0604030504040204" pitchFamily="50" charset="-128"/>
                          <a:ea typeface="メイリオ" panose="020B0604030504040204" pitchFamily="50" charset="-128"/>
                          <a:cs typeface="Times New Roman"/>
                        </a:rPr>
                        <a:t>行政関係者</a:t>
                      </a:r>
                      <a:r>
                        <a:rPr lang="ja-JP" sz="1200" b="1" kern="100" spc="100" dirty="0">
                          <a:solidFill>
                            <a:srgbClr val="000000"/>
                          </a:solidFill>
                          <a:effectLst/>
                          <a:latin typeface="メイリオ" panose="020B0604030504040204" pitchFamily="50" charset="-128"/>
                          <a:ea typeface="メイリオ" panose="020B0604030504040204" pitchFamily="50" charset="-128"/>
                          <a:cs typeface="Times New Roman"/>
                        </a:rPr>
                        <a:t>　</a:t>
                      </a:r>
                      <a:endParaRPr lang="en-US" altLang="ja-JP" sz="1200" b="1" kern="100" spc="100" dirty="0" smtClean="0">
                        <a:solidFill>
                          <a:srgbClr val="000000"/>
                        </a:solidFill>
                        <a:effectLst/>
                        <a:latin typeface="メイリオ" panose="020B0604030504040204" pitchFamily="50" charset="-128"/>
                        <a:ea typeface="メイリオ" panose="020B0604030504040204" pitchFamily="50" charset="-128"/>
                        <a:cs typeface="Times New Roman"/>
                      </a:endParaRPr>
                    </a:p>
                    <a:p>
                      <a:pPr algn="just">
                        <a:lnSpc>
                          <a:spcPts val="1900"/>
                        </a:lnSpc>
                        <a:spcAft>
                          <a:spcPts val="0"/>
                        </a:spcAft>
                      </a:pPr>
                      <a:r>
                        <a:rPr lang="ja-JP" sz="1200" b="1" kern="100" spc="100" dirty="0" smtClean="0">
                          <a:solidFill>
                            <a:srgbClr val="000000"/>
                          </a:solidFill>
                          <a:effectLst/>
                          <a:latin typeface="メイリオ" panose="020B0604030504040204" pitchFamily="50" charset="-128"/>
                          <a:ea typeface="メイリオ" panose="020B0604030504040204" pitchFamily="50" charset="-128"/>
                          <a:cs typeface="Times New Roman"/>
                        </a:rPr>
                        <a:t>４</a:t>
                      </a:r>
                      <a:r>
                        <a:rPr lang="ja-JP" sz="1200" b="1" kern="100" spc="100" dirty="0">
                          <a:solidFill>
                            <a:srgbClr val="000000"/>
                          </a:solidFill>
                          <a:effectLst/>
                          <a:latin typeface="メイリオ" panose="020B0604030504040204" pitchFamily="50" charset="-128"/>
                          <a:ea typeface="メイリオ" panose="020B0604030504040204" pitchFamily="50" charset="-128"/>
                          <a:cs typeface="Times New Roman"/>
                        </a:rPr>
                        <a:t>その他（　　</a:t>
                      </a:r>
                      <a:r>
                        <a:rPr lang="ja-JP" altLang="en-US" sz="1200" b="1" kern="100" spc="100" dirty="0" smtClean="0">
                          <a:solidFill>
                            <a:srgbClr val="000000"/>
                          </a:solidFill>
                          <a:effectLst/>
                          <a:latin typeface="メイリオ" panose="020B0604030504040204" pitchFamily="50" charset="-128"/>
                          <a:ea typeface="メイリオ" panose="020B0604030504040204" pitchFamily="50" charset="-128"/>
                          <a:cs typeface="Times New Roman"/>
                        </a:rPr>
                        <a:t>　</a:t>
                      </a:r>
                      <a:r>
                        <a:rPr lang="ja-JP" sz="1200" b="1" kern="100" spc="100" dirty="0">
                          <a:solidFill>
                            <a:srgbClr val="000000"/>
                          </a:solidFill>
                          <a:effectLst/>
                          <a:latin typeface="メイリオ" panose="020B0604030504040204" pitchFamily="50" charset="-128"/>
                          <a:ea typeface="メイリオ" panose="020B0604030504040204" pitchFamily="50" charset="-128"/>
                          <a:cs typeface="Times New Roman"/>
                        </a:rPr>
                        <a:t>　　</a:t>
                      </a:r>
                      <a:r>
                        <a:rPr lang="ja-JP" altLang="en-US" sz="1200" b="1" kern="100" spc="100" dirty="0" smtClean="0">
                          <a:solidFill>
                            <a:srgbClr val="000000"/>
                          </a:solidFill>
                          <a:effectLst/>
                          <a:latin typeface="メイリオ" panose="020B0604030504040204" pitchFamily="50" charset="-128"/>
                          <a:ea typeface="メイリオ" panose="020B0604030504040204" pitchFamily="50" charset="-128"/>
                          <a:cs typeface="Times New Roman"/>
                        </a:rPr>
                        <a:t>　　　</a:t>
                      </a:r>
                      <a:r>
                        <a:rPr lang="ja-JP" sz="1200" b="1" kern="100" spc="100" dirty="0" smtClean="0">
                          <a:solidFill>
                            <a:srgbClr val="000000"/>
                          </a:solidFill>
                          <a:effectLst/>
                          <a:latin typeface="メイリオ" panose="020B0604030504040204" pitchFamily="50" charset="-128"/>
                          <a:ea typeface="メイリオ" panose="020B0604030504040204" pitchFamily="50" charset="-128"/>
                          <a:cs typeface="Times New Roman"/>
                        </a:rPr>
                        <a:t>）</a:t>
                      </a:r>
                      <a:r>
                        <a:rPr lang="ja-JP" sz="1200" b="1" kern="100" spc="100" dirty="0">
                          <a:solidFill>
                            <a:srgbClr val="000000"/>
                          </a:solidFill>
                          <a:effectLst/>
                          <a:latin typeface="メイリオ" panose="020B0604030504040204" pitchFamily="50" charset="-128"/>
                          <a:ea typeface="メイリオ" panose="020B0604030504040204" pitchFamily="50" charset="-128"/>
                          <a:cs typeface="Times New Roman"/>
                        </a:rPr>
                        <a:t>　</a:t>
                      </a:r>
                      <a:endParaRPr lang="ja-JP" sz="1200" kern="100" spc="-100" dirty="0">
                        <a:effectLst/>
                        <a:latin typeface="メイリオ" panose="020B0604030504040204" pitchFamily="50" charset="-128"/>
                        <a:ea typeface="メイリオ" panose="020B0604030504040204" pitchFamily="50" charset="-128"/>
                        <a:cs typeface="Times New Roman"/>
                      </a:endParaRPr>
                    </a:p>
                  </a:txBody>
                  <a:tcPr marL="65791" marR="657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389335">
                <a:tc rowSpan="2">
                  <a:txBody>
                    <a:bodyPr/>
                    <a:lstStyle/>
                    <a:p>
                      <a:pPr algn="dist">
                        <a:lnSpc>
                          <a:spcPts val="1900"/>
                        </a:lnSpc>
                        <a:spcAft>
                          <a:spcPts val="0"/>
                        </a:spcAft>
                      </a:pPr>
                      <a:r>
                        <a:rPr lang="ja-JP" sz="1200" b="1" kern="100" spc="100" dirty="0">
                          <a:solidFill>
                            <a:srgbClr val="000000"/>
                          </a:solidFill>
                          <a:effectLst/>
                          <a:latin typeface="メイリオ" panose="020B0604030504040204" pitchFamily="50" charset="-128"/>
                          <a:ea typeface="メイリオ" panose="020B0604030504040204" pitchFamily="50" charset="-128"/>
                          <a:cs typeface="Times New Roman"/>
                        </a:rPr>
                        <a:t>団体名</a:t>
                      </a:r>
                      <a:r>
                        <a:rPr lang="ja-JP" sz="1200" b="1" kern="100" spc="100" dirty="0" smtClean="0">
                          <a:solidFill>
                            <a:srgbClr val="000000"/>
                          </a:solidFill>
                          <a:effectLst/>
                          <a:latin typeface="メイリオ" panose="020B0604030504040204" pitchFamily="50" charset="-128"/>
                          <a:ea typeface="メイリオ" panose="020B0604030504040204" pitchFamily="50" charset="-128"/>
                          <a:cs typeface="Times New Roman"/>
                        </a:rPr>
                        <a:t>（</a:t>
                      </a:r>
                      <a:r>
                        <a:rPr lang="ja-JP" altLang="en-US" sz="1200" b="1" kern="100" spc="100" dirty="0" smtClean="0">
                          <a:solidFill>
                            <a:srgbClr val="000000"/>
                          </a:solidFill>
                          <a:effectLst/>
                          <a:latin typeface="メイリオ" panose="020B0604030504040204" pitchFamily="50" charset="-128"/>
                          <a:ea typeface="メイリオ" panose="020B0604030504040204" pitchFamily="50" charset="-128"/>
                          <a:cs typeface="Times New Roman"/>
                        </a:rPr>
                        <a:t>＊</a:t>
                      </a:r>
                      <a:r>
                        <a:rPr lang="ja-JP" sz="1200" b="1" kern="100" spc="100" dirty="0" smtClean="0">
                          <a:solidFill>
                            <a:srgbClr val="000000"/>
                          </a:solidFill>
                          <a:effectLst/>
                          <a:latin typeface="メイリオ" panose="020B0604030504040204" pitchFamily="50" charset="-128"/>
                          <a:ea typeface="メイリオ" panose="020B0604030504040204" pitchFamily="50" charset="-128"/>
                          <a:cs typeface="Times New Roman"/>
                        </a:rPr>
                        <a:t>）</a:t>
                      </a:r>
                      <a:endParaRPr lang="ja-JP" sz="1200" kern="100" spc="-100" dirty="0">
                        <a:effectLst/>
                        <a:latin typeface="メイリオ" panose="020B0604030504040204" pitchFamily="50" charset="-128"/>
                        <a:ea typeface="メイリオ" panose="020B0604030504040204" pitchFamily="50" charset="-128"/>
                        <a:cs typeface="Times New Roman"/>
                      </a:endParaRPr>
                    </a:p>
                  </a:txBody>
                  <a:tcPr marL="65791" marR="657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lnSpc>
                          <a:spcPts val="1900"/>
                        </a:lnSpc>
                        <a:spcAft>
                          <a:spcPts val="0"/>
                        </a:spcAft>
                      </a:pPr>
                      <a:r>
                        <a:rPr lang="en-US" sz="2300" b="1" kern="100" spc="100" dirty="0">
                          <a:solidFill>
                            <a:srgbClr val="000000"/>
                          </a:solidFill>
                          <a:effectLst/>
                          <a:latin typeface="メイリオ" panose="020B0604030504040204" pitchFamily="50" charset="-128"/>
                          <a:ea typeface="メイリオ" panose="020B0604030504040204" pitchFamily="50" charset="-128"/>
                          <a:cs typeface="Times New Roman"/>
                        </a:rPr>
                        <a:t> </a:t>
                      </a:r>
                      <a:endParaRPr lang="ja-JP" sz="1200" kern="100" spc="-100" dirty="0">
                        <a:effectLst/>
                        <a:latin typeface="メイリオ" panose="020B0604030504040204" pitchFamily="50" charset="-128"/>
                        <a:ea typeface="メイリオ" panose="020B0604030504040204" pitchFamily="50" charset="-128"/>
                        <a:cs typeface="Times New Roman"/>
                      </a:endParaRPr>
                    </a:p>
                  </a:txBody>
                  <a:tcPr marL="65791" marR="657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1037678">
                <a:tc vMerge="1">
                  <a:txBody>
                    <a:bodyPr/>
                    <a:lstStyle/>
                    <a:p>
                      <a:endParaRPr kumimoji="1" lang="ja-JP" altLang="en-US"/>
                    </a:p>
                  </a:txBody>
                  <a:tcPr/>
                </a:tc>
                <a:tc gridSpan="6">
                  <a:txBody>
                    <a:bodyPr/>
                    <a:lstStyle/>
                    <a:p>
                      <a:pPr algn="l">
                        <a:lnSpc>
                          <a:spcPts val="1900"/>
                        </a:lnSpc>
                        <a:spcAft>
                          <a:spcPts val="0"/>
                        </a:spcAft>
                      </a:pPr>
                      <a:r>
                        <a:rPr lang="ja-JP" sz="1200" b="1" kern="100" spc="0" dirty="0">
                          <a:solidFill>
                            <a:srgbClr val="000000"/>
                          </a:solidFill>
                          <a:effectLst/>
                          <a:latin typeface="メイリオ" panose="020B0604030504040204" pitchFamily="50" charset="-128"/>
                          <a:ea typeface="メイリオ" panose="020B0604030504040204" pitchFamily="50" charset="-128"/>
                          <a:cs typeface="Times New Roman"/>
                        </a:rPr>
                        <a:t>下記に該当する方は、該当する番号をすべて〇で囲んでください。</a:t>
                      </a:r>
                      <a:endParaRPr lang="ja-JP" sz="1200" kern="100" spc="-100" dirty="0">
                        <a:effectLst/>
                        <a:latin typeface="メイリオ" panose="020B0604030504040204" pitchFamily="50" charset="-128"/>
                        <a:ea typeface="メイリオ" panose="020B0604030504040204" pitchFamily="50" charset="-128"/>
                        <a:cs typeface="Times New Roman"/>
                      </a:endParaRPr>
                    </a:p>
                    <a:p>
                      <a:pPr algn="l">
                        <a:lnSpc>
                          <a:spcPts val="1900"/>
                        </a:lnSpc>
                        <a:spcAft>
                          <a:spcPts val="0"/>
                        </a:spcAft>
                      </a:pPr>
                      <a:r>
                        <a:rPr lang="ja-JP" sz="1200" b="1" kern="100" spc="0" dirty="0">
                          <a:solidFill>
                            <a:srgbClr val="000000"/>
                          </a:solidFill>
                          <a:effectLst/>
                          <a:latin typeface="メイリオ" panose="020B0604030504040204" pitchFamily="50" charset="-128"/>
                          <a:ea typeface="メイリオ" panose="020B0604030504040204" pitchFamily="50" charset="-128"/>
                          <a:cs typeface="Times New Roman"/>
                        </a:rPr>
                        <a:t>　１．くまもと食の安全安心県民会議構成団体</a:t>
                      </a:r>
                      <a:endParaRPr lang="ja-JP" sz="1200" kern="100" spc="-100" dirty="0">
                        <a:effectLst/>
                        <a:latin typeface="メイリオ" panose="020B0604030504040204" pitchFamily="50" charset="-128"/>
                        <a:ea typeface="メイリオ" panose="020B0604030504040204" pitchFamily="50" charset="-128"/>
                        <a:cs typeface="Times New Roman"/>
                      </a:endParaRPr>
                    </a:p>
                    <a:p>
                      <a:pPr algn="l">
                        <a:lnSpc>
                          <a:spcPts val="1900"/>
                        </a:lnSpc>
                        <a:spcAft>
                          <a:spcPts val="0"/>
                        </a:spcAft>
                      </a:pPr>
                      <a:r>
                        <a:rPr lang="ja-JP" sz="1200" b="1" kern="100" spc="0" dirty="0">
                          <a:solidFill>
                            <a:srgbClr val="000000"/>
                          </a:solidFill>
                          <a:effectLst/>
                          <a:latin typeface="メイリオ" panose="020B0604030504040204" pitchFamily="50" charset="-128"/>
                          <a:ea typeface="メイリオ" panose="020B0604030504040204" pitchFamily="50" charset="-128"/>
                          <a:cs typeface="Times New Roman"/>
                        </a:rPr>
                        <a:t>　２．食品表示ウォッチャー</a:t>
                      </a:r>
                      <a:endParaRPr lang="ja-JP" sz="1200" kern="100" spc="-100" dirty="0">
                        <a:effectLst/>
                        <a:latin typeface="メイリオ" panose="020B0604030504040204" pitchFamily="50" charset="-128"/>
                        <a:ea typeface="メイリオ" panose="020B0604030504040204" pitchFamily="50" charset="-128"/>
                        <a:cs typeface="Times New Roman"/>
                      </a:endParaRPr>
                    </a:p>
                    <a:p>
                      <a:pPr algn="l">
                        <a:lnSpc>
                          <a:spcPts val="1900"/>
                        </a:lnSpc>
                        <a:spcAft>
                          <a:spcPts val="0"/>
                        </a:spcAft>
                      </a:pPr>
                      <a:r>
                        <a:rPr lang="ja-JP" sz="1200" b="1" kern="100" spc="0" dirty="0">
                          <a:solidFill>
                            <a:srgbClr val="000000"/>
                          </a:solidFill>
                          <a:effectLst/>
                          <a:latin typeface="メイリオ" panose="020B0604030504040204" pitchFamily="50" charset="-128"/>
                          <a:ea typeface="メイリオ" panose="020B0604030504040204" pitchFamily="50" charset="-128"/>
                          <a:cs typeface="Times New Roman"/>
                        </a:rPr>
                        <a:t>　３．食品適正表示推進者</a:t>
                      </a:r>
                      <a:endParaRPr lang="ja-JP" sz="1200" kern="100" spc="-100" dirty="0">
                        <a:effectLst/>
                        <a:latin typeface="メイリオ" panose="020B0604030504040204" pitchFamily="50" charset="-128"/>
                        <a:ea typeface="メイリオ" panose="020B0604030504040204" pitchFamily="50" charset="-128"/>
                        <a:cs typeface="Times New Roman"/>
                      </a:endParaRPr>
                    </a:p>
                  </a:txBody>
                  <a:tcPr marL="65791" marR="657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r h="389335">
                <a:tc>
                  <a:txBody>
                    <a:bodyPr/>
                    <a:lstStyle/>
                    <a:p>
                      <a:pPr algn="dist">
                        <a:lnSpc>
                          <a:spcPts val="1900"/>
                        </a:lnSpc>
                        <a:spcAft>
                          <a:spcPts val="0"/>
                        </a:spcAft>
                      </a:pPr>
                      <a:r>
                        <a:rPr lang="ja-JP" sz="1200" b="1" kern="100" spc="100" dirty="0">
                          <a:solidFill>
                            <a:srgbClr val="000000"/>
                          </a:solidFill>
                          <a:effectLst/>
                          <a:latin typeface="メイリオ" panose="020B0604030504040204" pitchFamily="50" charset="-128"/>
                          <a:ea typeface="メイリオ" panose="020B0604030504040204" pitchFamily="50" charset="-128"/>
                          <a:cs typeface="Times New Roman"/>
                        </a:rPr>
                        <a:t>部署名</a:t>
                      </a:r>
                      <a:r>
                        <a:rPr lang="ja-JP" sz="1200" b="1" kern="100" spc="100" dirty="0" smtClean="0">
                          <a:solidFill>
                            <a:srgbClr val="000000"/>
                          </a:solidFill>
                          <a:effectLst/>
                          <a:latin typeface="メイリオ" panose="020B0604030504040204" pitchFamily="50" charset="-128"/>
                          <a:ea typeface="メイリオ" panose="020B0604030504040204" pitchFamily="50" charset="-128"/>
                          <a:cs typeface="Times New Roman"/>
                        </a:rPr>
                        <a:t>（</a:t>
                      </a:r>
                      <a:r>
                        <a:rPr lang="ja-JP" altLang="en-US" sz="1200" b="1" kern="100" spc="100" dirty="0" smtClean="0">
                          <a:solidFill>
                            <a:srgbClr val="000000"/>
                          </a:solidFill>
                          <a:effectLst/>
                          <a:latin typeface="メイリオ" panose="020B0604030504040204" pitchFamily="50" charset="-128"/>
                          <a:ea typeface="メイリオ" panose="020B0604030504040204" pitchFamily="50" charset="-128"/>
                          <a:cs typeface="Times New Roman"/>
                        </a:rPr>
                        <a:t>＊</a:t>
                      </a:r>
                      <a:r>
                        <a:rPr lang="ja-JP" sz="1200" b="1" kern="100" spc="100" dirty="0" smtClean="0">
                          <a:solidFill>
                            <a:srgbClr val="000000"/>
                          </a:solidFill>
                          <a:effectLst/>
                          <a:latin typeface="メイリオ" panose="020B0604030504040204" pitchFamily="50" charset="-128"/>
                          <a:ea typeface="メイリオ" panose="020B0604030504040204" pitchFamily="50" charset="-128"/>
                          <a:cs typeface="Times New Roman"/>
                        </a:rPr>
                        <a:t>）</a:t>
                      </a:r>
                      <a:endParaRPr lang="ja-JP" sz="1200" kern="100" spc="-100" dirty="0">
                        <a:effectLst/>
                        <a:latin typeface="メイリオ" panose="020B0604030504040204" pitchFamily="50" charset="-128"/>
                        <a:ea typeface="メイリオ" panose="020B0604030504040204" pitchFamily="50" charset="-128"/>
                        <a:cs typeface="Times New Roman"/>
                      </a:endParaRPr>
                    </a:p>
                  </a:txBody>
                  <a:tcPr marL="65791" marR="657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lnSpc>
                          <a:spcPts val="1900"/>
                        </a:lnSpc>
                        <a:spcAft>
                          <a:spcPts val="0"/>
                        </a:spcAft>
                      </a:pPr>
                      <a:r>
                        <a:rPr lang="en-US" sz="2300" b="1" kern="100" spc="100" dirty="0">
                          <a:solidFill>
                            <a:srgbClr val="000000"/>
                          </a:solidFill>
                          <a:effectLst/>
                          <a:latin typeface="メイリオ" panose="020B0604030504040204" pitchFamily="50" charset="-128"/>
                          <a:ea typeface="メイリオ" panose="020B0604030504040204" pitchFamily="50" charset="-128"/>
                          <a:cs typeface="Times New Roman"/>
                        </a:rPr>
                        <a:t> </a:t>
                      </a:r>
                      <a:endParaRPr lang="ja-JP" sz="1200" kern="100" spc="-100" dirty="0">
                        <a:effectLst/>
                        <a:latin typeface="メイリオ" panose="020B0604030504040204" pitchFamily="50" charset="-128"/>
                        <a:ea typeface="メイリオ" panose="020B0604030504040204" pitchFamily="50" charset="-128"/>
                        <a:cs typeface="Times New Roman"/>
                      </a:endParaRPr>
                    </a:p>
                  </a:txBody>
                  <a:tcPr marL="65791" marR="657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7"/>
                  </a:ext>
                </a:extLst>
              </a:tr>
            </a:tbl>
          </a:graphicData>
        </a:graphic>
      </p:graphicFrame>
      <p:sp>
        <p:nvSpPr>
          <p:cNvPr id="7" name="テキスト ボックス 6"/>
          <p:cNvSpPr txBox="1"/>
          <p:nvPr/>
        </p:nvSpPr>
        <p:spPr>
          <a:xfrm>
            <a:off x="210026" y="7639139"/>
            <a:ext cx="6495574" cy="1500411"/>
          </a:xfrm>
          <a:prstGeom prst="rect">
            <a:avLst/>
          </a:prstGeom>
          <a:noFill/>
        </p:spPr>
        <p:txBody>
          <a:bodyPr wrap="square" rtlCol="0">
            <a:spAutoFit/>
          </a:bodyPr>
          <a:lstStyle/>
          <a:p>
            <a:pPr defTabSz="914400">
              <a:defRPr/>
            </a:pPr>
            <a:r>
              <a:rPr kumimoji="1" lang="ja-JP" altLang="en-US" sz="1200" i="0"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a:t>
            </a:r>
            <a:r>
              <a:rPr kumimoji="1" lang="ja-JP" altLang="en-US" sz="1200" dirty="0">
                <a:solidFill>
                  <a:prstClr val="black"/>
                </a:solidFill>
                <a:latin typeface="メイリオ" panose="020B0604030504040204" pitchFamily="50" charset="-128"/>
                <a:ea typeface="メイリオ" panose="020B0604030504040204" pitchFamily="50" charset="-128"/>
              </a:rPr>
              <a:t>団体に所属されている方は、（＊）欄も御記入ください。</a:t>
            </a:r>
            <a:endParaRPr kumimoji="1" lang="en-US" altLang="ja-JP" sz="1200" dirty="0">
              <a:solidFill>
                <a:prstClr val="black"/>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日時：令和５年（</a:t>
            </a:r>
            <a:r>
              <a:rPr kumimoji="1" lang="en-US" altLang="ja-JP" sz="1200" b="1" dirty="0" smtClean="0">
                <a:solidFill>
                  <a:prstClr val="black"/>
                </a:solidFill>
                <a:latin typeface="メイリオ" panose="020B0604030504040204" pitchFamily="50" charset="-128"/>
                <a:ea typeface="メイリオ" panose="020B0604030504040204" pitchFamily="50" charset="-128"/>
              </a:rPr>
              <a:t>202</a:t>
            </a:r>
            <a:r>
              <a:rPr kumimoji="1" lang="en-US" altLang="ja-JP" sz="1200" b="1" dirty="0">
                <a:solidFill>
                  <a:prstClr val="black"/>
                </a:solidFill>
                <a:latin typeface="メイリオ" panose="020B0604030504040204" pitchFamily="50" charset="-128"/>
                <a:ea typeface="メイリオ" panose="020B0604030504040204" pitchFamily="50" charset="-128"/>
              </a:rPr>
              <a:t>3</a:t>
            </a:r>
            <a:r>
              <a:rPr kumimoji="1" lang="ja-JP" altLang="en-US" sz="1200" b="1" dirty="0" smtClean="0">
                <a:solidFill>
                  <a:prstClr val="black"/>
                </a:solidFill>
                <a:latin typeface="メイリオ" panose="020B0604030504040204" pitchFamily="50" charset="-128"/>
                <a:ea typeface="メイリオ" panose="020B0604030504040204" pitchFamily="50" charset="-128"/>
              </a:rPr>
              <a:t>年</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a:t>
            </a:r>
            <a:r>
              <a:rPr kumimoji="1" lang="ja-JP" altLang="en-US" sz="1200" b="1" noProof="0" dirty="0" smtClean="0">
                <a:solidFill>
                  <a:prstClr val="black"/>
                </a:solidFill>
                <a:latin typeface="メイリオ" panose="020B0604030504040204" pitchFamily="50" charset="-128"/>
                <a:ea typeface="メイリオ" panose="020B0604030504040204" pitchFamily="50" charset="-128"/>
              </a:rPr>
              <a:t>１２</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月</a:t>
            </a:r>
            <a:r>
              <a:rPr kumimoji="1" lang="ja-JP" altLang="en-US" sz="1200" b="1" dirty="0">
                <a:solidFill>
                  <a:prstClr val="black"/>
                </a:solidFill>
                <a:latin typeface="メイリオ" panose="020B0604030504040204" pitchFamily="50" charset="-128"/>
                <a:ea typeface="メイリオ" panose="020B0604030504040204" pitchFamily="50" charset="-128"/>
              </a:rPr>
              <a:t>５</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日（火）</a:t>
            </a:r>
            <a:r>
              <a:rPr kumimoji="1" lang="en-US" altLang="ja-JP"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13:30</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a:t>
            </a:r>
            <a:r>
              <a:rPr kumimoji="1" lang="en-US" altLang="ja-JP"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15:10</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（受付開始</a:t>
            </a:r>
            <a:r>
              <a:rPr kumimoji="1" lang="en-US" altLang="ja-JP"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:13:00</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a:t>
            </a:r>
            <a:endParaRPr kumimoji="1" lang="en-US" altLang="ja-JP"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場所：熊本県庁地下大会議室</a:t>
            </a:r>
            <a:r>
              <a:rPr kumimoji="1" lang="ja-JP" altLang="en-US" sz="1200" b="1" dirty="0">
                <a:solidFill>
                  <a:prstClr val="black"/>
                </a:solidFill>
                <a:latin typeface="メイリオ" panose="020B0604030504040204" pitchFamily="50" charset="-128"/>
                <a:ea typeface="メイリオ" panose="020B0604030504040204" pitchFamily="50" charset="-128"/>
              </a:rPr>
              <a:t>（</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熊本市中央区水前寺</a:t>
            </a:r>
            <a:r>
              <a:rPr kumimoji="1" lang="en-US" altLang="ja-JP"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6-18-1</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a:t>
            </a:r>
            <a:endParaRPr kumimoji="1" lang="en-US" altLang="ja-JP"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a:t>
            </a:r>
            <a:r>
              <a:rPr kumimoji="1" lang="ja-JP" altLang="en-US" sz="105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駐車場の台数には限りがありますので、公共交通機関や乗り合わせ等をお願い致します。</a:t>
            </a:r>
            <a:r>
              <a:rPr kumimoji="1" lang="ja-JP" altLang="en-US" sz="105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a:t>
            </a:r>
            <a:endParaRPr kumimoji="1" lang="en-US" altLang="ja-JP" sz="105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　また、当日は開会間近になりますと混雑が予想されますので、時間に余裕を持ってお越しください</a:t>
            </a:r>
            <a:r>
              <a:rPr kumimoji="1" lang="ja-JP" altLang="en-US" sz="105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a:t>
            </a:r>
            <a:endParaRPr kumimoji="1" lang="en-US" altLang="ja-JP" sz="105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prstClr val="black"/>
                </a:solidFill>
                <a:latin typeface="メイリオ" panose="020B0604030504040204" pitchFamily="50" charset="-128"/>
                <a:ea typeface="メイリオ" panose="020B0604030504040204" pitchFamily="50" charset="-128"/>
              </a:rPr>
              <a:t>※</a:t>
            </a:r>
            <a:r>
              <a:rPr kumimoji="1" lang="ja-JP" altLang="en-US" sz="1050" dirty="0" smtClean="0">
                <a:solidFill>
                  <a:prstClr val="black"/>
                </a:solidFill>
                <a:latin typeface="メイリオ" panose="020B0604030504040204" pitchFamily="50" charset="-128"/>
                <a:ea typeface="メイリオ" panose="020B0604030504040204" pitchFamily="50" charset="-128"/>
              </a:rPr>
              <a:t>講習会場は、適宜喚起を実施しますので、寒暖に対応した調整可能な服装でご来場ください。</a:t>
            </a:r>
            <a:endParaRPr kumimoji="1" lang="en-US" altLang="ja-JP" sz="105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2" name="正方形/長方形 1"/>
          <p:cNvSpPr/>
          <p:nvPr/>
        </p:nvSpPr>
        <p:spPr>
          <a:xfrm>
            <a:off x="496032" y="2005420"/>
            <a:ext cx="5923562" cy="524949"/>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メイリオ" panose="020B0604030504040204" pitchFamily="50" charset="-128"/>
                <a:ea typeface="メイリオ" panose="020B0604030504040204" pitchFamily="50" charset="-128"/>
              </a:rPr>
              <a:t>申込締切：令和５年１１月２１日（火）</a:t>
            </a:r>
            <a:endParaRPr kumimoji="1" lang="ja-JP" altLang="en-US" sz="2400" b="1"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4208889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1204</TotalTime>
  <Words>208</Words>
  <Application>Microsoft Office PowerPoint</Application>
  <PresentationFormat>A4 210 x 297 mm</PresentationFormat>
  <Paragraphs>81</Paragraphs>
  <Slides>2</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2</vt:i4>
      </vt:variant>
      <vt:variant>
        <vt:lpstr>スライド タイトル</vt:lpstr>
      </vt:variant>
      <vt:variant>
        <vt:i4>2</vt:i4>
      </vt:variant>
    </vt:vector>
  </HeadingPairs>
  <TitlesOfParts>
    <vt:vector size="15" baseType="lpstr">
      <vt:lpstr>HGP創英角ﾎﾟｯﾌﾟ体</vt:lpstr>
      <vt:lpstr>HGS創英角ﾎﾟｯﾌﾟ体</vt:lpstr>
      <vt:lpstr>HG丸ｺﾞｼｯｸM-PRO</vt:lpstr>
      <vt:lpstr>ＭＳ Ｐゴシック</vt:lpstr>
      <vt:lpstr>メイリオ</vt:lpstr>
      <vt:lpstr>游ゴシック</vt:lpstr>
      <vt:lpstr>游ゴシック Light</vt:lpstr>
      <vt:lpstr>Arial</vt:lpstr>
      <vt:lpstr>Calibri</vt:lpstr>
      <vt:lpstr>Calibri Light</vt:lpstr>
      <vt:lpstr>Times New Roman</vt:lpstr>
      <vt:lpstr>Office テーマ</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kumamoto</dc:creator>
  <cp:lastModifiedBy>1500578</cp:lastModifiedBy>
  <cp:revision>94</cp:revision>
  <cp:lastPrinted>2023-09-13T01:59:50Z</cp:lastPrinted>
  <dcterms:created xsi:type="dcterms:W3CDTF">2020-10-06T05:10:18Z</dcterms:created>
  <dcterms:modified xsi:type="dcterms:W3CDTF">2023-09-26T01:16:25Z</dcterms:modified>
</cp:coreProperties>
</file>